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27"/>
  </p:notesMasterIdLst>
  <p:sldIdLst>
    <p:sldId id="321" r:id="rId2"/>
    <p:sldId id="544" r:id="rId3"/>
    <p:sldId id="545" r:id="rId4"/>
    <p:sldId id="546" r:id="rId5"/>
    <p:sldId id="547" r:id="rId6"/>
    <p:sldId id="548" r:id="rId7"/>
    <p:sldId id="549" r:id="rId8"/>
    <p:sldId id="550" r:id="rId9"/>
    <p:sldId id="551" r:id="rId10"/>
    <p:sldId id="552" r:id="rId11"/>
    <p:sldId id="553" r:id="rId12"/>
    <p:sldId id="554" r:id="rId13"/>
    <p:sldId id="555" r:id="rId14"/>
    <p:sldId id="556" r:id="rId15"/>
    <p:sldId id="557" r:id="rId16"/>
    <p:sldId id="558" r:id="rId17"/>
    <p:sldId id="559" r:id="rId18"/>
    <p:sldId id="560" r:id="rId19"/>
    <p:sldId id="561" r:id="rId20"/>
    <p:sldId id="562" r:id="rId21"/>
    <p:sldId id="563" r:id="rId22"/>
    <p:sldId id="564" r:id="rId23"/>
    <p:sldId id="565" r:id="rId24"/>
    <p:sldId id="566" r:id="rId25"/>
    <p:sldId id="56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7" autoAdjust="0"/>
    <p:restoredTop sz="80920" autoAdjust="0"/>
  </p:normalViewPr>
  <p:slideViewPr>
    <p:cSldViewPr snapToGrid="0" snapToObjects="1">
      <p:cViewPr>
        <p:scale>
          <a:sx n="109" d="100"/>
          <a:sy n="109" d="100"/>
        </p:scale>
        <p:origin x="376" y="-10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docs.oracle.com/javase/7/docs/api/java/util/Hashtable.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is the number of </a:t>
            </a:r>
            <a:r>
              <a:rPr lang="en-US" i="1" dirty="0" smtClean="0"/>
              <a:t>buckets </a:t>
            </a:r>
            <a:r>
              <a:rPr lang="en-US" dirty="0" smtClean="0"/>
              <a:t>in the </a:t>
            </a:r>
            <a:r>
              <a:rPr lang="en-US" dirty="0" err="1" smtClean="0"/>
              <a:t>hashtable</a:t>
            </a:r>
            <a:r>
              <a:rPr lang="en-US" dirty="0" smtClean="0"/>
              <a:t>.</a:t>
            </a:r>
          </a:p>
          <a:p>
            <a:r>
              <a:rPr lang="en-US" dirty="0" smtClean="0"/>
              <a:t>Initial capacity is the capacity at the time the </a:t>
            </a:r>
            <a:r>
              <a:rPr lang="en-US" dirty="0" err="1" smtClean="0"/>
              <a:t>hashtable</a:t>
            </a:r>
            <a:r>
              <a:rPr lang="en-US" dirty="0" smtClean="0"/>
              <a:t> is created.</a:t>
            </a:r>
          </a:p>
          <a:p>
            <a:r>
              <a:rPr lang="en-US" dirty="0" smtClean="0"/>
              <a:t>Load factor is a measure of how full a </a:t>
            </a:r>
            <a:r>
              <a:rPr lang="en-US" dirty="0" err="1" smtClean="0"/>
              <a:t>hashtable</a:t>
            </a:r>
            <a:r>
              <a:rPr lang="en-US" dirty="0" smtClean="0"/>
              <a:t> is allowed to get before its capacity is automatically increased.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16</a:t>
            </a:fld>
            <a:endParaRPr lang="en-US"/>
          </a:p>
        </p:txBody>
      </p:sp>
    </p:spTree>
    <p:extLst>
      <p:ext uri="{BB962C8B-B14F-4D97-AF65-F5344CB8AC3E}">
        <p14:creationId xmlns:p14="http://schemas.microsoft.com/office/powerpoint/2010/main" val="601201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buFont typeface="Arial" charset="0"/>
              <a:buChar char="•"/>
            </a:pPr>
            <a:r>
              <a:rPr lang="en-US" sz="1600" dirty="0" err="1" smtClean="0"/>
              <a:t>Hashtables</a:t>
            </a:r>
            <a:r>
              <a:rPr lang="en-US" sz="1600" dirty="0" smtClean="0"/>
              <a:t> are the most efficient and widely used data structures for implementing a Map.</a:t>
            </a:r>
          </a:p>
          <a:p>
            <a:pPr>
              <a:spcBef>
                <a:spcPts val="600"/>
              </a:spcBef>
              <a:buFont typeface="Arial" charset="0"/>
              <a:buChar char="•"/>
            </a:pPr>
            <a:r>
              <a:rPr lang="en-US" sz="1600" dirty="0" smtClean="0"/>
              <a:t>Keys are addressed to elements (numeric/non-numeric keys)</a:t>
            </a:r>
          </a:p>
          <a:p>
            <a:pPr>
              <a:spcBef>
                <a:spcPts val="600"/>
              </a:spcBef>
              <a:buFont typeface="Arial" charset="0"/>
              <a:buChar char="•"/>
            </a:pPr>
            <a:r>
              <a:rPr lang="en-US" sz="1600" dirty="0" smtClean="0"/>
              <a:t>Optimized storage for small n&lt;&lt;N.</a:t>
            </a:r>
          </a:p>
          <a:p>
            <a:pPr>
              <a:spcBef>
                <a:spcPts val="600"/>
              </a:spcBef>
              <a:buFont typeface="Arial" charset="0"/>
              <a:buChar char="•"/>
            </a:pPr>
            <a:r>
              <a:rPr lang="en-US" sz="1600" dirty="0" smtClean="0"/>
              <a:t>Hash function:</a:t>
            </a:r>
          </a:p>
          <a:p>
            <a:pPr lvl="1">
              <a:buFont typeface="Arial" charset="0"/>
              <a:buChar char="•"/>
            </a:pPr>
            <a:r>
              <a:rPr lang="en-US" sz="1400" dirty="0" smtClean="0"/>
              <a:t>Hash functions accelerate table or database lookup by detecting duplicated records in a large file. </a:t>
            </a:r>
          </a:p>
          <a:p>
            <a:pPr lvl="1">
              <a:buFont typeface="Arial" charset="0"/>
              <a:buChar char="•"/>
            </a:pPr>
            <a:r>
              <a:rPr lang="en-US" sz="1400" dirty="0" smtClean="0"/>
              <a:t>Useful in cryptography. A cryptographic hash function allows one to easily verify that some input data matches a stored hash value.</a:t>
            </a:r>
          </a:p>
          <a:p>
            <a:pPr lvl="1">
              <a:buFont typeface="Arial" charset="0"/>
              <a:buChar char="•"/>
            </a:pPr>
            <a:r>
              <a:rPr lang="en-US" sz="1400" dirty="0" smtClean="0"/>
              <a:t>Hash functions are primarily used in </a:t>
            </a:r>
            <a:r>
              <a:rPr lang="en-US" sz="1400" dirty="0" err="1" smtClean="0"/>
              <a:t>hashtables</a:t>
            </a:r>
            <a:r>
              <a:rPr lang="en-US" sz="1400" dirty="0" smtClean="0"/>
              <a:t>, to quickly locate a data record (e.g., a dictionary definition) given its search key (the headword). </a:t>
            </a:r>
          </a:p>
          <a:p>
            <a:pPr lvl="1">
              <a:buFont typeface="Arial" charset="0"/>
              <a:buChar char="•"/>
            </a:pPr>
            <a:r>
              <a:rPr lang="en-US" sz="1400" dirty="0" smtClean="0"/>
              <a:t>hash function is used to map the search key to an index; the index gives the place in the </a:t>
            </a:r>
            <a:r>
              <a:rPr lang="en-US" sz="1400" dirty="0" err="1" smtClean="0"/>
              <a:t>hashtable</a:t>
            </a:r>
            <a:r>
              <a:rPr lang="en-US" sz="1400" dirty="0" smtClean="0"/>
              <a:t> where the corresponding record should be stored. </a:t>
            </a:r>
          </a:p>
          <a:p>
            <a:pPr lvl="1">
              <a:buFont typeface="Arial" charset="0"/>
              <a:buChar char="•"/>
            </a:pPr>
            <a:r>
              <a:rPr lang="en-US" sz="1600" dirty="0" err="1" smtClean="0"/>
              <a:t>Hashtables</a:t>
            </a:r>
            <a:r>
              <a:rPr lang="en-US" sz="1600" dirty="0" smtClean="0"/>
              <a:t> are used to implement associative arrays (like map, dictionary, symbol table) and dynamic sets (collections). </a:t>
            </a:r>
            <a:r>
              <a:rPr lang="en-US" sz="1400" dirty="0" smtClean="0"/>
              <a:t>Read: </a:t>
            </a:r>
            <a:r>
              <a:rPr lang="en-US" sz="1400" dirty="0" smtClean="0">
                <a:hlinkClick r:id="rId3"/>
              </a:rPr>
              <a:t>http://docs.oracle.com/javase/7/docs/api/java/util/Hashtable.html</a:t>
            </a:r>
            <a:endParaRPr lang="en-US" sz="1400" dirty="0" smtClean="0"/>
          </a:p>
          <a:p>
            <a:pPr>
              <a:spcBef>
                <a:spcPts val="600"/>
              </a:spcBef>
              <a:buFont typeface="Arial" charset="0"/>
              <a:buChar char="•"/>
            </a:pPr>
            <a:r>
              <a:rPr lang="en-US" sz="1600" dirty="0" smtClean="0"/>
              <a:t>Protecting data, filter similar records, finding duplicate records</a:t>
            </a:r>
          </a:p>
          <a:p>
            <a:pPr lvl="1">
              <a:buFont typeface="Arial" charset="0"/>
              <a:buChar char="•"/>
            </a:pPr>
            <a:endParaRPr lang="en-US" sz="1200" dirty="0" smtClean="0"/>
          </a:p>
          <a:p>
            <a:pPr lvl="1">
              <a:buFont typeface="Arial"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17</a:t>
            </a:fld>
            <a:endParaRPr lang="en-US"/>
          </a:p>
        </p:txBody>
      </p:sp>
    </p:spTree>
    <p:extLst>
      <p:ext uri="{BB962C8B-B14F-4D97-AF65-F5344CB8AC3E}">
        <p14:creationId xmlns:p14="http://schemas.microsoft.com/office/powerpoint/2010/main" val="100274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may not wish to devote an array of length N if it is the case that N » n. </a:t>
            </a:r>
          </a:p>
          <a:p>
            <a:r>
              <a:rPr lang="en-US" dirty="0" smtClean="0"/>
              <a:t>Second, we do not in general require that a map’s keys be integers. The novel concept for a hash table is the use of a hash function to map general keys to corresponding indices in a table. Ideally, keys will be well distributed in the range from 0 to N - 1 by a hash function, but in practice there may be two or more distinct keys that get mapped to the same index. As a result, we will conceptualize our table as a bucket array, as shown in Figure 10.4, in which each bucket may manage a collection of entries that are sent to a specific index by the hash function. ( To save space, an empty bucket may be replaced by a null reference.)</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18</a:t>
            </a:fld>
            <a:endParaRPr lang="en-US"/>
          </a:p>
        </p:txBody>
      </p:sp>
    </p:spTree>
    <p:extLst>
      <p:ext uri="{BB962C8B-B14F-4D97-AF65-F5344CB8AC3E}">
        <p14:creationId xmlns:p14="http://schemas.microsoft.com/office/powerpoint/2010/main" val="761500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19</a:t>
            </a:fld>
            <a:endParaRPr lang="en-US"/>
          </a:p>
        </p:txBody>
      </p:sp>
    </p:spTree>
    <p:extLst>
      <p:ext uri="{BB962C8B-B14F-4D97-AF65-F5344CB8AC3E}">
        <p14:creationId xmlns:p14="http://schemas.microsoft.com/office/powerpoint/2010/main" val="407369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20</a:t>
            </a:fld>
            <a:endParaRPr lang="en-US"/>
          </a:p>
        </p:txBody>
      </p:sp>
    </p:spTree>
    <p:extLst>
      <p:ext uri="{BB962C8B-B14F-4D97-AF65-F5344CB8AC3E}">
        <p14:creationId xmlns:p14="http://schemas.microsoft.com/office/powerpoint/2010/main" val="1112116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24</a:t>
            </a:fld>
            <a:endParaRPr lang="en-US"/>
          </a:p>
        </p:txBody>
      </p:sp>
    </p:spTree>
    <p:extLst>
      <p:ext uri="{BB962C8B-B14F-4D97-AF65-F5344CB8AC3E}">
        <p14:creationId xmlns:p14="http://schemas.microsoft.com/office/powerpoint/2010/main" val="2058612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lecture explains the Map interface and its subclasses in Java.</a:t>
            </a:r>
          </a:p>
          <a:p>
            <a:endParaRPr lang="en-US" baseline="0" dirty="0" smtClean="0"/>
          </a:p>
          <a:p>
            <a:r>
              <a:rPr lang="en-US" baseline="0" dirty="0" smtClean="0"/>
              <a:t>A Map is a data structure that contains values based on key i.e., key and value pair. </a:t>
            </a:r>
          </a:p>
          <a:p>
            <a:r>
              <a:rPr lang="en-US" baseline="0" dirty="0" smtClean="0"/>
              <a:t>In a Map, keys are only unique keys. </a:t>
            </a:r>
          </a:p>
          <a:p>
            <a:r>
              <a:rPr lang="en-US" baseline="0" dirty="0" smtClean="0"/>
              <a:t>Map is useful for searching, updating, or deleting elements on the basis of key. Hence, map works as a look up table with very fast access time. The Access Time is in fact O(1) , because it is on the basis of unique key. </a:t>
            </a:r>
            <a:endParaRPr lang="en-US" dirty="0" smtClean="0"/>
          </a:p>
          <a:p>
            <a:r>
              <a:rPr lang="en-US" dirty="0" smtClean="0"/>
              <a:t>The Map interface includes methods for basic operations (such as put, get, remove, </a:t>
            </a:r>
            <a:r>
              <a:rPr lang="en-US" dirty="0" err="1" smtClean="0"/>
              <a:t>containsKey</a:t>
            </a:r>
            <a:r>
              <a:rPr lang="en-US" dirty="0" smtClean="0"/>
              <a:t>, </a:t>
            </a:r>
            <a:r>
              <a:rPr lang="en-US" dirty="0" err="1" smtClean="0"/>
              <a:t>containsValue</a:t>
            </a:r>
            <a:r>
              <a:rPr lang="en-US" dirty="0" smtClean="0"/>
              <a:t>, size, and empty), bulk operations (such as </a:t>
            </a:r>
            <a:r>
              <a:rPr lang="en-US" dirty="0" err="1" smtClean="0"/>
              <a:t>putAll</a:t>
            </a:r>
            <a:r>
              <a:rPr lang="en-US" dirty="0" smtClean="0"/>
              <a:t> and clear), and collection views (such as </a:t>
            </a:r>
            <a:r>
              <a:rPr lang="en-US" dirty="0" err="1" smtClean="0"/>
              <a:t>keySet</a:t>
            </a:r>
            <a:r>
              <a:rPr lang="en-US" dirty="0" smtClean="0"/>
              <a:t>, </a:t>
            </a:r>
            <a:r>
              <a:rPr lang="en-US" dirty="0" err="1" smtClean="0"/>
              <a:t>entrySet</a:t>
            </a:r>
            <a:r>
              <a:rPr lang="en-US" dirty="0" smtClean="0"/>
              <a:t>, and values).</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a:t>
            </a:fld>
            <a:endParaRPr lang="en-US"/>
          </a:p>
        </p:txBody>
      </p:sp>
    </p:spTree>
    <p:extLst>
      <p:ext uri="{BB962C8B-B14F-4D97-AF65-F5344CB8AC3E}">
        <p14:creationId xmlns:p14="http://schemas.microsoft.com/office/powerpoint/2010/main" val="1313079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entry’s key serves</a:t>
            </a:r>
            <a:r>
              <a:rPr lang="en-US" baseline="0" dirty="0" smtClean="0"/>
              <a:t> somewhat like an index.</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a:t>
            </a:fld>
            <a:endParaRPr lang="en-US"/>
          </a:p>
        </p:txBody>
      </p:sp>
    </p:spTree>
    <p:extLst>
      <p:ext uri="{BB962C8B-B14F-4D97-AF65-F5344CB8AC3E}">
        <p14:creationId xmlns:p14="http://schemas.microsoft.com/office/powerpoint/2010/main" val="617452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Each key and value pair is known as “Entry”. Therefore, a map is a set or collection of entries. </a:t>
            </a:r>
          </a:p>
          <a:p>
            <a:r>
              <a:rPr lang="en-US" baseline="0" dirty="0" smtClean="0"/>
              <a:t>For example …</a:t>
            </a:r>
          </a:p>
          <a:p>
            <a:endParaRPr lang="en-US" baseline="0" dirty="0" smtClean="0"/>
          </a:p>
          <a:p>
            <a:r>
              <a:rPr lang="en-US" baseline="0" dirty="0" smtClean="0"/>
              <a:t>Map offers a flexible means of indexing data. The key and value fields can only be reference types. </a:t>
            </a:r>
          </a:p>
        </p:txBody>
      </p:sp>
      <p:sp>
        <p:nvSpPr>
          <p:cNvPr id="4" name="Slide Number Placeholder 3"/>
          <p:cNvSpPr>
            <a:spLocks noGrp="1"/>
          </p:cNvSpPr>
          <p:nvPr>
            <p:ph type="sldNum" sz="quarter" idx="10"/>
          </p:nvPr>
        </p:nvSpPr>
        <p:spPr/>
        <p:txBody>
          <a:bodyPr/>
          <a:lstStyle/>
          <a:p>
            <a:fld id="{20FFC1B1-C127-1346-A266-1EDDA58C4DBC}" type="slidenum">
              <a:rPr lang="en-US" smtClean="0"/>
              <a:t>5</a:t>
            </a:fld>
            <a:endParaRPr lang="en-US"/>
          </a:p>
        </p:txBody>
      </p:sp>
    </p:spTree>
    <p:extLst>
      <p:ext uri="{BB962C8B-B14F-4D97-AF65-F5344CB8AC3E}">
        <p14:creationId xmlns:p14="http://schemas.microsoft.com/office/powerpoint/2010/main" val="1548993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as</a:t>
            </a:r>
            <a:r>
              <a:rPr lang="en-US" baseline="0" dirty="0" smtClean="0"/>
              <a:t> Abstract Type</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6</a:t>
            </a:fld>
            <a:endParaRPr lang="en-US"/>
          </a:p>
        </p:txBody>
      </p:sp>
    </p:spTree>
    <p:extLst>
      <p:ext uri="{BB962C8B-B14F-4D97-AF65-F5344CB8AC3E}">
        <p14:creationId xmlns:p14="http://schemas.microsoft.com/office/powerpoint/2010/main" val="110173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Examine the methods using</a:t>
            </a:r>
            <a:r>
              <a:rPr lang="en-US" baseline="0" dirty="0" smtClean="0"/>
              <a:t> the example in the previous slide</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8</a:t>
            </a:fld>
            <a:endParaRPr lang="en-US"/>
          </a:p>
        </p:txBody>
      </p:sp>
    </p:spTree>
    <p:extLst>
      <p:ext uri="{BB962C8B-B14F-4D97-AF65-F5344CB8AC3E}">
        <p14:creationId xmlns:p14="http://schemas.microsoft.com/office/powerpoint/2010/main" val="1570965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Hashmap</a:t>
            </a:r>
            <a:r>
              <a:rPr lang="en-US" dirty="0" smtClean="0"/>
              <a:t> is a java class that implements</a:t>
            </a:r>
            <a:r>
              <a:rPr lang="en-US" baseline="0" dirty="0" smtClean="0"/>
              <a:t> the Map interface. This implementation provides all of the optional operations of the Map interface.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err="1" smtClean="0"/>
              <a:t>unSynchronized</a:t>
            </a:r>
            <a:r>
              <a:rPr lang="en-US" sz="1200" dirty="0" smtClean="0"/>
              <a:t> means multiple threads can modify a </a:t>
            </a:r>
            <a:r>
              <a:rPr lang="en-US" sz="1200" dirty="0" err="1" smtClean="0"/>
              <a:t>HashMap</a:t>
            </a:r>
            <a:r>
              <a:rPr lang="en-US" sz="1200" dirty="0" smtClean="0"/>
              <a:t> at one point of time.</a:t>
            </a:r>
            <a:r>
              <a:rPr lang="en-US" sz="1200" baseline="0" dirty="0" smtClean="0"/>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11</a:t>
            </a:fld>
            <a:endParaRPr lang="en-US"/>
          </a:p>
        </p:txBody>
      </p:sp>
    </p:spTree>
    <p:extLst>
      <p:ext uri="{BB962C8B-B14F-4D97-AF65-F5344CB8AC3E}">
        <p14:creationId xmlns:p14="http://schemas.microsoft.com/office/powerpoint/2010/main" val="14277732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hashmap</a:t>
            </a:r>
            <a:r>
              <a:rPr lang="en-US" baseline="0" dirty="0" smtClean="0"/>
              <a:t> is a simple, yet powerful way to store and access data.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Hashcode</a:t>
            </a:r>
            <a:r>
              <a:rPr lang="en-US" baseline="0" dirty="0" smtClean="0"/>
              <a:t> is used for key-value mapping. A hash function automatically calculates the </a:t>
            </a:r>
            <a:r>
              <a:rPr lang="en-US" baseline="0" dirty="0" err="1" smtClean="0"/>
              <a:t>hashcode</a:t>
            </a:r>
            <a:r>
              <a:rPr lang="en-US" baseline="0" dirty="0" smtClean="0"/>
              <a:t> for this mapping; hash value maps an entry to a bucket.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 </a:t>
            </a:r>
            <a:r>
              <a:rPr lang="en-US" baseline="0" dirty="0" err="1" smtClean="0"/>
              <a:t>Hashmap</a:t>
            </a:r>
            <a:r>
              <a:rPr lang="en-US" baseline="0" dirty="0" smtClean="0"/>
              <a:t> stores data into multiple unidirectional or singly linked lists of entries, called buckets. Each </a:t>
            </a:r>
            <a:r>
              <a:rPr lang="en-US" baseline="0" dirty="0" err="1" smtClean="0"/>
              <a:t>linkedlist</a:t>
            </a:r>
            <a:r>
              <a:rPr lang="en-US" baseline="0" dirty="0" smtClean="0"/>
              <a:t> represents a bucket so in that sense, a </a:t>
            </a:r>
            <a:r>
              <a:rPr lang="en-US" baseline="0" dirty="0" err="1" smtClean="0"/>
              <a:t>hashmap</a:t>
            </a:r>
            <a:r>
              <a:rPr lang="en-US" baseline="0" dirty="0" smtClean="0"/>
              <a:t> is an array of buckets or bins, where all keys with the same hash value are put in the same bucket or linked list. Therefore, entries are linked as in a singly linked list. This is demonstrated in this figure with an arrow from entry 1 for instance, to entry 2 where these are nodes of the Bucket 0 linked list.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a:t>
            </a:r>
            <a:r>
              <a:rPr lang="en-US" baseline="0" dirty="0" smtClean="0"/>
              <a:t> this after “step 4”: </a:t>
            </a:r>
            <a:r>
              <a:rPr lang="en-US" dirty="0" err="1" smtClean="0"/>
              <a:t>Hashmap</a:t>
            </a:r>
            <a:r>
              <a:rPr lang="en-US" dirty="0" smtClean="0"/>
              <a:t> does not have order at any time,</a:t>
            </a:r>
            <a:r>
              <a:rPr lang="en-US" baseline="0" dirty="0" smtClean="0"/>
              <a:t> even when not rehashing. </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0FFC1B1-C127-1346-A266-1EDDA58C4DBC}" type="slidenum">
              <a:rPr lang="en-US" smtClean="0"/>
              <a:t>12</a:t>
            </a:fld>
            <a:endParaRPr lang="en-US"/>
          </a:p>
        </p:txBody>
      </p:sp>
    </p:spTree>
    <p:extLst>
      <p:ext uri="{BB962C8B-B14F-4D97-AF65-F5344CB8AC3E}">
        <p14:creationId xmlns:p14="http://schemas.microsoft.com/office/powerpoint/2010/main" val="189393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 cryptographic hash function takes a message as input and returns</a:t>
            </a:r>
            <a:r>
              <a:rPr lang="en-US" baseline="0" dirty="0" smtClean="0"/>
              <a:t> a fixed-size alphanumeric string, called a hash value or “message digest”, “or “digital finger print” , or “checksum”.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13</a:t>
            </a:fld>
            <a:endParaRPr lang="en-US"/>
          </a:p>
        </p:txBody>
      </p:sp>
    </p:spTree>
    <p:extLst>
      <p:ext uri="{BB962C8B-B14F-4D97-AF65-F5344CB8AC3E}">
        <p14:creationId xmlns:p14="http://schemas.microsoft.com/office/powerpoint/2010/main" val="14272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oracle.com/javase/7/docs/api/java/util/HashMap.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ocs.oracle.com/javase/7/docs/api/java/util/Hashtable.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a:t>
            </a:r>
            <a:r>
              <a:rPr lang="en-US" sz="2400" dirty="0" smtClean="0">
                <a:latin typeface="Arial" charset="0"/>
                <a:ea typeface="Arial" charset="0"/>
                <a:cs typeface="Arial" charset="0"/>
              </a:rPr>
              <a:t>9</a:t>
            </a:r>
            <a:endParaRPr lang="en-US" sz="2400" dirty="0" smtClean="0">
              <a:latin typeface="Arial" charset="0"/>
              <a:ea typeface="Arial" charset="0"/>
              <a:cs typeface="Arial" charset="0"/>
            </a:endParaRPr>
          </a:p>
          <a:p>
            <a:r>
              <a:rPr lang="en-US" sz="2400" dirty="0" smtClean="0">
                <a:latin typeface="Arial" charset="0"/>
                <a:ea typeface="Arial" charset="0"/>
                <a:cs typeface="Arial" charset="0"/>
              </a:rPr>
              <a:t>Map (</a:t>
            </a:r>
            <a:r>
              <a:rPr lang="en-US" sz="2400" dirty="0" err="1" smtClean="0">
                <a:latin typeface="Arial" charset="0"/>
                <a:ea typeface="Arial" charset="0"/>
                <a:cs typeface="Arial" charset="0"/>
              </a:rPr>
              <a:t>HashMap</a:t>
            </a:r>
            <a:r>
              <a:rPr lang="en-US" sz="2400" dirty="0" smtClean="0">
                <a:latin typeface="Arial" charset="0"/>
                <a:ea typeface="Arial" charset="0"/>
                <a:cs typeface="Arial" charset="0"/>
              </a:rPr>
              <a:t> , </a:t>
            </a:r>
            <a:r>
              <a:rPr lang="en-US" sz="2400" dirty="0" err="1" smtClean="0">
                <a:latin typeface="Arial" charset="0"/>
                <a:ea typeface="Arial" charset="0"/>
                <a:cs typeface="Arial" charset="0"/>
              </a:rPr>
              <a:t>Hashtable</a:t>
            </a:r>
            <a:r>
              <a:rPr lang="en-US" sz="2400" dirty="0" smtClean="0">
                <a:latin typeface="Arial" charset="0"/>
                <a:ea typeface="Arial" charset="0"/>
                <a:cs typeface="Arial" charset="0"/>
              </a:rPr>
              <a: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96" y="503238"/>
            <a:ext cx="8114617" cy="868362"/>
          </a:xfrm>
        </p:spPr>
        <p:txBody>
          <a:bodyPr/>
          <a:lstStyle/>
          <a:p>
            <a:pPr algn="l"/>
            <a:r>
              <a:rPr lang="en-US" dirty="0" err="1" smtClean="0">
                <a:latin typeface="Arial" charset="0"/>
                <a:ea typeface="Arial" charset="0"/>
                <a:cs typeface="Arial" charset="0"/>
              </a:rPr>
              <a:t>HashMap</a:t>
            </a:r>
            <a:r>
              <a:rPr lang="en-US" dirty="0" smtClean="0">
                <a:latin typeface="Arial" charset="0"/>
                <a:ea typeface="Arial" charset="0"/>
                <a:cs typeface="Arial" charset="0"/>
              </a:rPr>
              <a:t> &amp; </a:t>
            </a:r>
            <a:r>
              <a:rPr lang="en-US" dirty="0" err="1" smtClean="0">
                <a:latin typeface="Arial" charset="0"/>
                <a:ea typeface="Arial" charset="0"/>
                <a:cs typeface="Arial" charset="0"/>
              </a:rPr>
              <a:t>Hashtable</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a:blip r:embed="rId2"/>
          <a:srcRect l="-4619" r="-4619"/>
          <a:stretch>
            <a:fillRect/>
          </a:stretch>
        </p:blipFill>
        <p:spPr>
          <a:xfrm>
            <a:off x="-264921" y="1326237"/>
            <a:ext cx="9591095" cy="5319132"/>
          </a:xfrm>
        </p:spPr>
      </p:pic>
      <p:sp>
        <p:nvSpPr>
          <p:cNvPr id="3" name="Oval 2"/>
          <p:cNvSpPr/>
          <p:nvPr/>
        </p:nvSpPr>
        <p:spPr>
          <a:xfrm>
            <a:off x="113396" y="2687632"/>
            <a:ext cx="1236021" cy="6010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107821" y="4223539"/>
            <a:ext cx="1236021" cy="6010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388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HashMap</a:t>
            </a:r>
            <a:endParaRPr lang="en-US" dirty="0">
              <a:latin typeface="Arial" charset="0"/>
              <a:ea typeface="Arial" charset="0"/>
              <a:cs typeface="Arial" charset="0"/>
            </a:endParaRPr>
          </a:p>
        </p:txBody>
      </p:sp>
      <p:sp>
        <p:nvSpPr>
          <p:cNvPr id="3" name="Content Placeholder 2"/>
          <p:cNvSpPr>
            <a:spLocks noGrp="1"/>
          </p:cNvSpPr>
          <p:nvPr>
            <p:ph idx="1"/>
          </p:nvPr>
        </p:nvSpPr>
        <p:spPr>
          <a:xfrm>
            <a:off x="222738" y="1735138"/>
            <a:ext cx="8581293" cy="4056062"/>
          </a:xfrm>
        </p:spPr>
        <p:txBody>
          <a:bodyPr>
            <a:normAutofit/>
          </a:bodyPr>
          <a:lstStyle/>
          <a:p>
            <a:pPr>
              <a:spcBef>
                <a:spcPts val="600"/>
              </a:spcBef>
              <a:buFont typeface="Arial" charset="0"/>
              <a:buChar char="•"/>
            </a:pPr>
            <a:r>
              <a:rPr lang="en-US" dirty="0">
                <a:latin typeface="Arial"/>
                <a:cs typeface="Arial"/>
              </a:rPr>
              <a:t>public class </a:t>
            </a:r>
            <a:r>
              <a:rPr lang="en-US" dirty="0" err="1">
                <a:latin typeface="Arial"/>
                <a:cs typeface="Arial"/>
              </a:rPr>
              <a:t>HashMap</a:t>
            </a:r>
            <a:r>
              <a:rPr lang="en-US" dirty="0">
                <a:latin typeface="Arial"/>
                <a:cs typeface="Arial"/>
              </a:rPr>
              <a:t>&lt;K,V&gt; extends </a:t>
            </a:r>
            <a:r>
              <a:rPr lang="en-US" dirty="0" err="1">
                <a:latin typeface="Arial"/>
                <a:cs typeface="Arial"/>
              </a:rPr>
              <a:t>AbstractMap</a:t>
            </a:r>
            <a:r>
              <a:rPr lang="en-US" dirty="0">
                <a:latin typeface="Arial"/>
                <a:cs typeface="Arial"/>
              </a:rPr>
              <a:t>&lt;K,V&gt; implements Map&lt;K,V&gt;, </a:t>
            </a:r>
            <a:r>
              <a:rPr lang="en-US" dirty="0" err="1">
                <a:latin typeface="Arial"/>
                <a:cs typeface="Arial"/>
              </a:rPr>
              <a:t>Cloneable</a:t>
            </a:r>
            <a:r>
              <a:rPr lang="en-US" dirty="0">
                <a:latin typeface="Arial"/>
                <a:cs typeface="Arial"/>
              </a:rPr>
              <a:t>, </a:t>
            </a:r>
            <a:r>
              <a:rPr lang="en-US" dirty="0" smtClean="0">
                <a:latin typeface="Arial"/>
                <a:cs typeface="Arial"/>
              </a:rPr>
              <a:t>Serializable</a:t>
            </a:r>
            <a:endParaRPr lang="en-US" dirty="0">
              <a:latin typeface="Arial"/>
              <a:cs typeface="Arial"/>
            </a:endParaRPr>
          </a:p>
          <a:p>
            <a:pPr>
              <a:spcBef>
                <a:spcPts val="600"/>
              </a:spcBef>
              <a:buFont typeface="Arial" charset="0"/>
              <a:buChar char="•"/>
            </a:pPr>
            <a:r>
              <a:rPr lang="en-US" dirty="0" smtClean="0"/>
              <a:t>A </a:t>
            </a:r>
            <a:r>
              <a:rPr lang="en-US" dirty="0" err="1"/>
              <a:t>HashMap</a:t>
            </a:r>
            <a:r>
              <a:rPr lang="en-US" dirty="0"/>
              <a:t> permits null values and the null </a:t>
            </a:r>
            <a:r>
              <a:rPr lang="en-US" dirty="0" smtClean="0"/>
              <a:t>key.</a:t>
            </a:r>
          </a:p>
          <a:p>
            <a:pPr>
              <a:spcBef>
                <a:spcPts val="600"/>
              </a:spcBef>
              <a:buFont typeface="Arial" charset="0"/>
              <a:buChar char="•"/>
            </a:pPr>
            <a:r>
              <a:rPr lang="en-US" dirty="0" smtClean="0"/>
              <a:t>Constant time performance for get and put operations</a:t>
            </a:r>
          </a:p>
          <a:p>
            <a:pPr>
              <a:spcBef>
                <a:spcPts val="600"/>
              </a:spcBef>
              <a:buFont typeface="Arial" charset="0"/>
              <a:buChar char="•"/>
            </a:pPr>
            <a:r>
              <a:rPr lang="en-US" dirty="0" smtClean="0"/>
              <a:t>The </a:t>
            </a:r>
            <a:r>
              <a:rPr lang="en-US" dirty="0" err="1"/>
              <a:t>HashMap</a:t>
            </a:r>
            <a:r>
              <a:rPr lang="en-US" dirty="0"/>
              <a:t> class is roughly equivalent to </a:t>
            </a:r>
            <a:r>
              <a:rPr lang="en-US" dirty="0" err="1"/>
              <a:t>Hashtable</a:t>
            </a:r>
            <a:r>
              <a:rPr lang="en-US" dirty="0"/>
              <a:t> , except that:</a:t>
            </a:r>
          </a:p>
          <a:p>
            <a:pPr lvl="1"/>
            <a:r>
              <a:rPr lang="en-US" sz="2400" dirty="0"/>
              <a:t>1) it is </a:t>
            </a:r>
            <a:r>
              <a:rPr lang="en-US" sz="2400" dirty="0" smtClean="0"/>
              <a:t>unsynchronized</a:t>
            </a:r>
            <a:endParaRPr lang="en-US" sz="2400" dirty="0"/>
          </a:p>
          <a:p>
            <a:pPr lvl="1"/>
            <a:r>
              <a:rPr lang="en-US" sz="2400" dirty="0"/>
              <a:t>2) permits </a:t>
            </a:r>
            <a:r>
              <a:rPr lang="en-US" sz="2400" dirty="0" smtClean="0"/>
              <a:t>nulls</a:t>
            </a:r>
            <a:endParaRPr lang="en-US" sz="2400" dirty="0"/>
          </a:p>
          <a:p>
            <a:pPr>
              <a:spcBef>
                <a:spcPts val="600"/>
              </a:spcBef>
            </a:pPr>
            <a:endParaRPr lang="en-US" dirty="0" smtClean="0"/>
          </a:p>
        </p:txBody>
      </p:sp>
    </p:spTree>
    <p:extLst>
      <p:ext uri="{BB962C8B-B14F-4D97-AF65-F5344CB8AC3E}">
        <p14:creationId xmlns:p14="http://schemas.microsoft.com/office/powerpoint/2010/main" val="938962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6" y="503238"/>
            <a:ext cx="8016998" cy="868362"/>
          </a:xfrm>
        </p:spPr>
        <p:txBody>
          <a:bodyPr>
            <a:normAutofit/>
          </a:bodyPr>
          <a:lstStyle/>
          <a:p>
            <a:pPr algn="l"/>
            <a:r>
              <a:rPr lang="en-US" sz="3600" dirty="0" smtClean="0">
                <a:latin typeface="Arial" charset="0"/>
                <a:ea typeface="Arial" charset="0"/>
                <a:cs typeface="Arial" charset="0"/>
              </a:rPr>
              <a:t>How does </a:t>
            </a:r>
            <a:r>
              <a:rPr lang="en-US" sz="3600" dirty="0" err="1" smtClean="0">
                <a:latin typeface="Arial" charset="0"/>
                <a:ea typeface="Arial" charset="0"/>
                <a:cs typeface="Arial" charset="0"/>
              </a:rPr>
              <a:t>HashMap</a:t>
            </a:r>
            <a:r>
              <a:rPr lang="en-US" sz="3600" dirty="0" smtClean="0">
                <a:latin typeface="Arial" charset="0"/>
                <a:ea typeface="Arial" charset="0"/>
                <a:cs typeface="Arial" charset="0"/>
              </a:rPr>
              <a:t> work Internally?</a:t>
            </a:r>
            <a:endParaRPr lang="en-US" sz="3600" dirty="0">
              <a:latin typeface="Arial" charset="0"/>
              <a:ea typeface="Arial" charset="0"/>
              <a:cs typeface="Arial" charset="0"/>
            </a:endParaRPr>
          </a:p>
        </p:txBody>
      </p:sp>
      <p:sp>
        <p:nvSpPr>
          <p:cNvPr id="3" name="Content Placeholder 2"/>
          <p:cNvSpPr>
            <a:spLocks noGrp="1"/>
          </p:cNvSpPr>
          <p:nvPr>
            <p:ph idx="1"/>
          </p:nvPr>
        </p:nvSpPr>
        <p:spPr>
          <a:xfrm>
            <a:off x="457200" y="1752600"/>
            <a:ext cx="4601518" cy="4373563"/>
          </a:xfrm>
        </p:spPr>
        <p:txBody>
          <a:bodyPr>
            <a:noAutofit/>
          </a:bodyPr>
          <a:lstStyle/>
          <a:p>
            <a:pPr marL="114300" indent="0">
              <a:buNone/>
            </a:pPr>
            <a:r>
              <a:rPr lang="en-US" sz="1600" dirty="0" smtClean="0">
                <a:solidFill>
                  <a:schemeClr val="tx1"/>
                </a:solidFill>
              </a:rPr>
              <a:t>Remember: an entry is a key-value pair.</a:t>
            </a:r>
          </a:p>
          <a:p>
            <a:r>
              <a:rPr lang="en-US" sz="1600" dirty="0" smtClean="0">
                <a:solidFill>
                  <a:schemeClr val="tx1"/>
                </a:solidFill>
              </a:rPr>
              <a:t>Step1: Calculate </a:t>
            </a:r>
            <a:r>
              <a:rPr lang="en-US" sz="1600" b="1" i="1" dirty="0" err="1" smtClean="0">
                <a:solidFill>
                  <a:schemeClr val="tx1"/>
                </a:solidFill>
              </a:rPr>
              <a:t>hashcode</a:t>
            </a:r>
            <a:r>
              <a:rPr lang="en-US" sz="1600" i="1" dirty="0" smtClean="0">
                <a:solidFill>
                  <a:schemeClr val="tx1"/>
                </a:solidFill>
              </a:rPr>
              <a:t> </a:t>
            </a:r>
            <a:r>
              <a:rPr lang="en-US" sz="1600" dirty="0" smtClean="0">
                <a:solidFill>
                  <a:schemeClr val="tx1"/>
                </a:solidFill>
              </a:rPr>
              <a:t>for key-value mapping.</a:t>
            </a:r>
          </a:p>
          <a:p>
            <a:r>
              <a:rPr lang="en-US" sz="1600" dirty="0" smtClean="0">
                <a:solidFill>
                  <a:schemeClr val="tx1"/>
                </a:solidFill>
              </a:rPr>
              <a:t>Step2: Calculate position                               </a:t>
            </a:r>
            <a:r>
              <a:rPr lang="en-US" sz="1400" dirty="0" err="1" smtClean="0">
                <a:solidFill>
                  <a:schemeClr val="tx1"/>
                </a:solidFill>
                <a:latin typeface="Courier"/>
                <a:cs typeface="Courier"/>
              </a:rPr>
              <a:t>hashcode</a:t>
            </a:r>
            <a:r>
              <a:rPr lang="en-US" sz="1400" dirty="0" smtClean="0">
                <a:solidFill>
                  <a:schemeClr val="tx1"/>
                </a:solidFill>
                <a:latin typeface="Courier"/>
                <a:cs typeface="Courier"/>
              </a:rPr>
              <a:t> % (arrayLength-1)</a:t>
            </a:r>
            <a:r>
              <a:rPr lang="en-US" sz="1600" b="1" dirty="0" smtClean="0">
                <a:solidFill>
                  <a:schemeClr val="tx1"/>
                </a:solidFill>
              </a:rPr>
              <a:t> , </a:t>
            </a:r>
            <a:r>
              <a:rPr lang="en-US" sz="1600" dirty="0" smtClean="0">
                <a:solidFill>
                  <a:schemeClr val="tx1"/>
                </a:solidFill>
              </a:rPr>
              <a:t>where element should be placed. This is similar to bucket number.</a:t>
            </a:r>
          </a:p>
          <a:p>
            <a:r>
              <a:rPr lang="en-US" sz="1600" dirty="0" smtClean="0">
                <a:solidFill>
                  <a:schemeClr val="tx1"/>
                </a:solidFill>
              </a:rPr>
              <a:t>Step3: Entries with duplicated keys are overwritten in </a:t>
            </a:r>
            <a:r>
              <a:rPr lang="en-US" sz="1600" dirty="0" err="1" smtClean="0">
                <a:solidFill>
                  <a:schemeClr val="tx1"/>
                </a:solidFill>
              </a:rPr>
              <a:t>hashmap</a:t>
            </a:r>
            <a:r>
              <a:rPr lang="en-US" sz="1600" dirty="0" smtClean="0">
                <a:solidFill>
                  <a:schemeClr val="tx1"/>
                </a:solidFill>
              </a:rPr>
              <a:t>.</a:t>
            </a:r>
          </a:p>
          <a:p>
            <a:r>
              <a:rPr lang="en-US" sz="1600" dirty="0" smtClean="0">
                <a:solidFill>
                  <a:schemeClr val="tx1"/>
                </a:solidFill>
              </a:rPr>
              <a:t>Step4: A new entry is added to the bucket. If bucket has already at least one element, the new element gets added and placed in the first position in the bucket. Its next field refers to the old element. (Analogy: adding to the beginning of a </a:t>
            </a:r>
            <a:r>
              <a:rPr lang="en-US" sz="1600" dirty="0" err="1" smtClean="0">
                <a:solidFill>
                  <a:schemeClr val="tx1"/>
                </a:solidFill>
              </a:rPr>
              <a:t>LinkedList</a:t>
            </a:r>
            <a:r>
              <a:rPr lang="en-US" sz="1600" dirty="0" smtClean="0">
                <a:solidFill>
                  <a:schemeClr val="tx1"/>
                </a:solidFill>
              </a:rPr>
              <a:t>)</a:t>
            </a:r>
            <a:endParaRPr lang="en-US" sz="1600" dirty="0">
              <a:solidFill>
                <a:schemeClr val="tx1"/>
              </a:solidFill>
            </a:endParaRPr>
          </a:p>
        </p:txBody>
      </p:sp>
      <p:grpSp>
        <p:nvGrpSpPr>
          <p:cNvPr id="4" name="Group 3"/>
          <p:cNvGrpSpPr/>
          <p:nvPr/>
        </p:nvGrpSpPr>
        <p:grpSpPr>
          <a:xfrm>
            <a:off x="5058717" y="1348840"/>
            <a:ext cx="3672803" cy="4967667"/>
            <a:chOff x="682796" y="2793179"/>
            <a:chExt cx="3620264" cy="3847297"/>
          </a:xfrm>
        </p:grpSpPr>
        <p:pic>
          <p:nvPicPr>
            <p:cNvPr id="5" name="Picture 4"/>
            <p:cNvPicPr>
              <a:picLocks noChangeAspect="1"/>
            </p:cNvPicPr>
            <p:nvPr/>
          </p:nvPicPr>
          <p:blipFill>
            <a:blip r:embed="rId3"/>
            <a:stretch>
              <a:fillRect/>
            </a:stretch>
          </p:blipFill>
          <p:spPr>
            <a:xfrm>
              <a:off x="682796" y="2793179"/>
              <a:ext cx="3620264" cy="3847297"/>
            </a:xfrm>
            <a:prstGeom prst="rect">
              <a:avLst/>
            </a:prstGeom>
          </p:spPr>
        </p:pic>
        <p:sp>
          <p:nvSpPr>
            <p:cNvPr id="6" name="TextBox 5"/>
            <p:cNvSpPr txBox="1"/>
            <p:nvPr/>
          </p:nvSpPr>
          <p:spPr>
            <a:xfrm>
              <a:off x="2467616" y="4209005"/>
              <a:ext cx="1184736" cy="646331"/>
            </a:xfrm>
            <a:prstGeom prst="rect">
              <a:avLst/>
            </a:prstGeom>
            <a:solidFill>
              <a:srgbClr val="FFFFFF"/>
            </a:solidFill>
          </p:spPr>
          <p:txBody>
            <a:bodyPr wrap="square" rtlCol="0">
              <a:spAutoFit/>
            </a:bodyPr>
            <a:lstStyle/>
            <a:p>
              <a:endParaRPr lang="en-US" dirty="0" smtClean="0">
                <a:solidFill>
                  <a:schemeClr val="bg1"/>
                </a:solidFill>
              </a:endParaRPr>
            </a:p>
            <a:p>
              <a:endParaRPr lang="en-US" dirty="0">
                <a:solidFill>
                  <a:schemeClr val="bg1"/>
                </a:solidFill>
              </a:endParaRPr>
            </a:p>
          </p:txBody>
        </p:sp>
      </p:grpSp>
      <p:sp>
        <p:nvSpPr>
          <p:cNvPr id="10" name="TextBox 9"/>
          <p:cNvSpPr txBox="1"/>
          <p:nvPr/>
        </p:nvSpPr>
        <p:spPr>
          <a:xfrm rot="16200000">
            <a:off x="3133252" y="3909125"/>
            <a:ext cx="4233814" cy="307777"/>
          </a:xfrm>
          <a:prstGeom prst="rect">
            <a:avLst/>
          </a:prstGeom>
          <a:noFill/>
        </p:spPr>
        <p:txBody>
          <a:bodyPr wrap="none" rtlCol="0">
            <a:spAutoFit/>
          </a:bodyPr>
          <a:lstStyle/>
          <a:p>
            <a:r>
              <a:rPr lang="en-US" sz="1400" dirty="0" smtClean="0"/>
              <a:t>Array of buckets (array of pointers to multiple </a:t>
            </a:r>
            <a:r>
              <a:rPr lang="en-US" sz="1400" dirty="0" err="1" smtClean="0"/>
              <a:t>linkedlists</a:t>
            </a:r>
            <a:r>
              <a:rPr lang="en-US" sz="1400" dirty="0" smtClean="0"/>
              <a:t>)</a:t>
            </a:r>
            <a:endParaRPr lang="en-US" sz="1400" dirty="0"/>
          </a:p>
        </p:txBody>
      </p:sp>
    </p:spTree>
    <p:extLst>
      <p:ext uri="{BB962C8B-B14F-4D97-AF65-F5344CB8AC3E}">
        <p14:creationId xmlns:p14="http://schemas.microsoft.com/office/powerpoint/2010/main" val="602052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503238"/>
            <a:ext cx="7794259" cy="868362"/>
          </a:xfrm>
        </p:spPr>
        <p:txBody>
          <a:bodyPr>
            <a:normAutofit/>
          </a:bodyPr>
          <a:lstStyle/>
          <a:p>
            <a:pPr algn="l"/>
            <a:r>
              <a:rPr lang="en-US" dirty="0" smtClean="0">
                <a:latin typeface="Arial" charset="0"/>
                <a:ea typeface="Arial" charset="0"/>
                <a:cs typeface="Arial" charset="0"/>
              </a:rPr>
              <a:t>Cryptographic Hash Function</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a:blip r:embed="rId3"/>
          <a:srcRect l="-15394" r="-15394"/>
          <a:stretch>
            <a:fillRect/>
          </a:stretch>
        </p:blipFill>
        <p:spPr/>
      </p:pic>
    </p:spTree>
    <p:extLst>
      <p:ext uri="{BB962C8B-B14F-4D97-AF65-F5344CB8AC3E}">
        <p14:creationId xmlns:p14="http://schemas.microsoft.com/office/powerpoint/2010/main" val="130541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Hash Function</a:t>
            </a:r>
            <a:endParaRPr lang="en-US" dirty="0">
              <a:latin typeface="Arial" charset="0"/>
              <a:ea typeface="Arial" charset="0"/>
              <a:cs typeface="Arial" charset="0"/>
            </a:endParaRPr>
          </a:p>
        </p:txBody>
      </p:sp>
      <p:sp>
        <p:nvSpPr>
          <p:cNvPr id="3" name="Content Placeholder 2"/>
          <p:cNvSpPr>
            <a:spLocks noGrp="1"/>
          </p:cNvSpPr>
          <p:nvPr>
            <p:ph idx="1"/>
          </p:nvPr>
        </p:nvSpPr>
        <p:spPr>
          <a:xfrm>
            <a:off x="472154" y="1416394"/>
            <a:ext cx="8236687" cy="4056062"/>
          </a:xfrm>
        </p:spPr>
        <p:txBody>
          <a:bodyPr>
            <a:noAutofit/>
          </a:bodyPr>
          <a:lstStyle/>
          <a:p>
            <a:pPr>
              <a:spcBef>
                <a:spcPts val="600"/>
              </a:spcBef>
              <a:buFont typeface="Arial" charset="0"/>
              <a:buChar char="•"/>
            </a:pPr>
            <a:r>
              <a:rPr lang="en-US" sz="1800" dirty="0" smtClean="0"/>
              <a:t>Hash functions are primarily used in </a:t>
            </a:r>
            <a:r>
              <a:rPr lang="en-US" sz="1800" dirty="0" err="1" smtClean="0"/>
              <a:t>HashMaps</a:t>
            </a:r>
            <a:r>
              <a:rPr lang="en-US" sz="1800" dirty="0" smtClean="0"/>
              <a:t> and </a:t>
            </a:r>
            <a:r>
              <a:rPr lang="en-US" sz="1800" dirty="0" err="1"/>
              <a:t>H</a:t>
            </a:r>
            <a:r>
              <a:rPr lang="en-US" sz="1800" dirty="0" err="1" smtClean="0"/>
              <a:t>ashtables</a:t>
            </a:r>
            <a:r>
              <a:rPr lang="en-US" sz="1800" dirty="0" smtClean="0"/>
              <a:t>, to quickly locate a data record (e.g., a dictionary definition) given its search key (the headword).</a:t>
            </a:r>
          </a:p>
          <a:p>
            <a:pPr>
              <a:spcBef>
                <a:spcPts val="600"/>
              </a:spcBef>
              <a:buFont typeface="Arial" charset="0"/>
              <a:buChar char="•"/>
            </a:pPr>
            <a:r>
              <a:rPr lang="en-US" sz="1800" dirty="0"/>
              <a:t>H</a:t>
            </a:r>
            <a:r>
              <a:rPr lang="en-US" sz="1800" dirty="0" smtClean="0"/>
              <a:t>ash function is used to map a search key to an index; the index gives the place in the </a:t>
            </a:r>
            <a:r>
              <a:rPr lang="en-US" sz="1800" dirty="0" err="1" smtClean="0"/>
              <a:t>HashMap</a:t>
            </a:r>
            <a:r>
              <a:rPr lang="en-US" sz="1800" dirty="0" smtClean="0"/>
              <a:t> where the corresponding record should be stored. </a:t>
            </a:r>
          </a:p>
          <a:p>
            <a:pPr>
              <a:spcBef>
                <a:spcPts val="600"/>
              </a:spcBef>
              <a:buFont typeface="Arial" charset="0"/>
              <a:buChar char="•"/>
            </a:pPr>
            <a:r>
              <a:rPr lang="en-US" sz="1800" dirty="0" smtClean="0"/>
              <a:t>The domain of a hash function (the set of search keys) is larger than its range (the number of different table indexes)</a:t>
            </a:r>
            <a:endParaRPr lang="en-US" sz="1800" dirty="0"/>
          </a:p>
          <a:p>
            <a:pPr lvl="1">
              <a:buFont typeface="Arial" charset="0"/>
              <a:buChar char="•"/>
            </a:pPr>
            <a:r>
              <a:rPr lang="en-US" sz="1600" dirty="0" smtClean="0"/>
              <a:t>It maps several different keys to the same index. Hence, each slot of a </a:t>
            </a:r>
            <a:r>
              <a:rPr lang="en-US" sz="1600" dirty="0" err="1" smtClean="0"/>
              <a:t>HashMap</a:t>
            </a:r>
            <a:r>
              <a:rPr lang="en-US" sz="1600" dirty="0" smtClean="0"/>
              <a:t> is associated with (implicitly or explicitly) a set of records, rather than a single record. For this reason, each slot of a </a:t>
            </a:r>
            <a:r>
              <a:rPr lang="en-US" sz="1600" dirty="0" err="1" smtClean="0"/>
              <a:t>HashMap</a:t>
            </a:r>
            <a:r>
              <a:rPr lang="en-US" sz="1600" dirty="0" smtClean="0"/>
              <a:t> is often called a “bucket”, and hash values are also called “bucket indices”.</a:t>
            </a:r>
          </a:p>
          <a:p>
            <a:pPr lvl="1">
              <a:buFont typeface="Arial" charset="0"/>
              <a:buChar char="•"/>
            </a:pPr>
            <a:r>
              <a:rPr lang="en-US" sz="1600" dirty="0" err="1" smtClean="0"/>
              <a:t>Hashtable</a:t>
            </a:r>
            <a:r>
              <a:rPr lang="en-US" sz="1600" dirty="0" smtClean="0"/>
              <a:t> works in the similar way except slight differences explained later. </a:t>
            </a:r>
          </a:p>
          <a:p>
            <a:pPr>
              <a:spcBef>
                <a:spcPts val="600"/>
              </a:spcBef>
              <a:buFont typeface="Arial" charset="0"/>
              <a:buChar char="•"/>
            </a:pPr>
            <a:r>
              <a:rPr lang="en-US" sz="1800" dirty="0" smtClean="0"/>
              <a:t>Goal of hash function, h, is to map each key k to an index in the range [0,N-1].</a:t>
            </a:r>
          </a:p>
          <a:p>
            <a:pPr>
              <a:spcBef>
                <a:spcPts val="600"/>
              </a:spcBef>
              <a:buFont typeface="Arial" charset="0"/>
              <a:buChar char="•"/>
            </a:pPr>
            <a:r>
              <a:rPr lang="en-US" sz="1800" dirty="0" smtClean="0"/>
              <a:t>Study class </a:t>
            </a:r>
            <a:r>
              <a:rPr lang="en-US" sz="1800" dirty="0" err="1" smtClean="0"/>
              <a:t>HashMap</a:t>
            </a:r>
            <a:r>
              <a:rPr lang="en-US" sz="1800" dirty="0" smtClean="0"/>
              <a:t>&lt;K,V&gt;: </a:t>
            </a:r>
            <a:r>
              <a:rPr lang="en-US" sz="1800" dirty="0">
                <a:hlinkClick r:id="rId2"/>
              </a:rPr>
              <a:t>http://docs.oracle.com/javase/7/docs/api/java/util/</a:t>
            </a:r>
            <a:r>
              <a:rPr lang="en-US" sz="1800" dirty="0" smtClean="0">
                <a:hlinkClick r:id="rId2"/>
              </a:rPr>
              <a:t>HashMap.html</a:t>
            </a:r>
            <a:endParaRPr lang="en-US" sz="1800" dirty="0" smtClean="0"/>
          </a:p>
        </p:txBody>
      </p:sp>
    </p:spTree>
    <p:extLst>
      <p:ext uri="{BB962C8B-B14F-4D97-AF65-F5344CB8AC3E}">
        <p14:creationId xmlns:p14="http://schemas.microsoft.com/office/powerpoint/2010/main" val="451052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HashMap</a:t>
            </a:r>
            <a:r>
              <a:rPr lang="en-US" dirty="0" smtClean="0">
                <a:latin typeface="Arial" charset="0"/>
                <a:ea typeface="Arial" charset="0"/>
                <a:cs typeface="Arial" charset="0"/>
              </a:rPr>
              <a:t> Capacity</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77500" lnSpcReduction="20000"/>
          </a:bodyPr>
          <a:lstStyle/>
          <a:p>
            <a:r>
              <a:rPr lang="en-US" dirty="0" smtClean="0"/>
              <a:t>An instance of a </a:t>
            </a:r>
            <a:r>
              <a:rPr lang="en-US" dirty="0" err="1" smtClean="0"/>
              <a:t>HashMap</a:t>
            </a:r>
            <a:r>
              <a:rPr lang="en-US" dirty="0" smtClean="0"/>
              <a:t> has two parameters that affect its performance: </a:t>
            </a:r>
          </a:p>
          <a:p>
            <a:pPr lvl="1"/>
            <a:r>
              <a:rPr lang="en-US" dirty="0" smtClean="0"/>
              <a:t>1) </a:t>
            </a:r>
            <a:r>
              <a:rPr lang="en-US" i="1" dirty="0" smtClean="0"/>
              <a:t>initial capacity </a:t>
            </a:r>
            <a:r>
              <a:rPr lang="en-US" dirty="0" smtClean="0"/>
              <a:t>, </a:t>
            </a:r>
          </a:p>
          <a:p>
            <a:pPr lvl="1"/>
            <a:r>
              <a:rPr lang="en-US" dirty="0" smtClean="0"/>
              <a:t>2) </a:t>
            </a:r>
            <a:r>
              <a:rPr lang="en-US" i="1" dirty="0" smtClean="0"/>
              <a:t>load factor</a:t>
            </a:r>
            <a:r>
              <a:rPr lang="en-US" dirty="0" smtClean="0"/>
              <a:t>.</a:t>
            </a:r>
          </a:p>
          <a:p>
            <a:r>
              <a:rPr lang="en-US" dirty="0" smtClean="0"/>
              <a:t>Capacity is the number of </a:t>
            </a:r>
            <a:r>
              <a:rPr lang="en-US" i="1" dirty="0" smtClean="0"/>
              <a:t>buckets </a:t>
            </a:r>
            <a:r>
              <a:rPr lang="en-US" dirty="0" smtClean="0"/>
              <a:t>in the </a:t>
            </a:r>
            <a:r>
              <a:rPr lang="en-US" dirty="0" err="1" smtClean="0"/>
              <a:t>HashMap</a:t>
            </a:r>
            <a:r>
              <a:rPr lang="en-US" dirty="0" smtClean="0"/>
              <a:t>.</a:t>
            </a:r>
          </a:p>
          <a:p>
            <a:r>
              <a:rPr lang="en-US" dirty="0" smtClean="0"/>
              <a:t>Initial capacity is the capacity at the time the </a:t>
            </a:r>
            <a:r>
              <a:rPr lang="en-US" dirty="0" err="1" smtClean="0"/>
              <a:t>HashMap</a:t>
            </a:r>
            <a:r>
              <a:rPr lang="en-US" dirty="0" smtClean="0"/>
              <a:t> is created.</a:t>
            </a:r>
          </a:p>
          <a:p>
            <a:r>
              <a:rPr lang="en-US" dirty="0" smtClean="0"/>
              <a:t>Load factor is a measure of how full a </a:t>
            </a:r>
            <a:r>
              <a:rPr lang="en-US" dirty="0" err="1" smtClean="0"/>
              <a:t>HashMap</a:t>
            </a:r>
            <a:r>
              <a:rPr lang="en-US" dirty="0" smtClean="0"/>
              <a:t> is allowed to get before its capacity is automatically increased.</a:t>
            </a:r>
          </a:p>
          <a:p>
            <a:r>
              <a:rPr lang="en-US" dirty="0" err="1" smtClean="0"/>
              <a:t>HashMap</a:t>
            </a:r>
            <a:r>
              <a:rPr lang="en-US" dirty="0" smtClean="0"/>
              <a:t> is open, i.e., in the case of a “hash collision”, a single bucket stored multiple entries</a:t>
            </a:r>
            <a:r>
              <a:rPr lang="en-US" dirty="0"/>
              <a:t> </a:t>
            </a:r>
            <a:r>
              <a:rPr lang="en-US" dirty="0" smtClean="0"/>
              <a:t>must be searched sequentially. </a:t>
            </a:r>
          </a:p>
          <a:p>
            <a:endParaRPr lang="en-US" dirty="0"/>
          </a:p>
        </p:txBody>
      </p:sp>
    </p:spTree>
    <p:extLst>
      <p:ext uri="{BB962C8B-B14F-4D97-AF65-F5344CB8AC3E}">
        <p14:creationId xmlns:p14="http://schemas.microsoft.com/office/powerpoint/2010/main" val="222665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057"/>
            <a:ext cx="7313613" cy="868362"/>
          </a:xfrm>
        </p:spPr>
        <p:txBody>
          <a:bodyPr>
            <a:normAutofit/>
          </a:bodyPr>
          <a:lstStyle/>
          <a:p>
            <a:pPr algn="l"/>
            <a:r>
              <a:rPr lang="en-US" dirty="0" err="1" smtClean="0">
                <a:latin typeface="Arial" charset="0"/>
                <a:ea typeface="Arial" charset="0"/>
                <a:cs typeface="Arial" charset="0"/>
              </a:rPr>
              <a:t>HashMap</a:t>
            </a:r>
            <a:r>
              <a:rPr lang="en-US" dirty="0" smtClean="0">
                <a:latin typeface="Arial" charset="0"/>
                <a:ea typeface="Arial" charset="0"/>
                <a:cs typeface="Arial" charset="0"/>
              </a:rPr>
              <a:t> Capacity</a:t>
            </a:r>
            <a:endParaRPr lang="en-US" dirty="0">
              <a:latin typeface="Arial" charset="0"/>
              <a:ea typeface="Arial" charset="0"/>
              <a:cs typeface="Arial" charset="0"/>
            </a:endParaRPr>
          </a:p>
        </p:txBody>
      </p:sp>
      <p:sp>
        <p:nvSpPr>
          <p:cNvPr id="3" name="Content Placeholder 2"/>
          <p:cNvSpPr>
            <a:spLocks noGrp="1"/>
          </p:cNvSpPr>
          <p:nvPr>
            <p:ph idx="1"/>
          </p:nvPr>
        </p:nvSpPr>
        <p:spPr>
          <a:xfrm>
            <a:off x="744305" y="895963"/>
            <a:ext cx="7839800" cy="5715851"/>
          </a:xfrm>
        </p:spPr>
        <p:txBody>
          <a:bodyPr>
            <a:noAutofit/>
          </a:bodyPr>
          <a:lstStyle/>
          <a:p>
            <a:pPr marL="114300" indent="0">
              <a:spcBef>
                <a:spcPts val="600"/>
              </a:spcBef>
              <a:spcAft>
                <a:spcPts val="600"/>
              </a:spcAft>
              <a:buNone/>
            </a:pPr>
            <a:r>
              <a:rPr lang="en-US" sz="1600" dirty="0" smtClean="0"/>
              <a:t>When initializing a </a:t>
            </a:r>
            <a:r>
              <a:rPr lang="en-US" sz="1600" dirty="0" err="1" smtClean="0"/>
              <a:t>HashMap</a:t>
            </a:r>
            <a:r>
              <a:rPr lang="en-US" sz="1600" dirty="0" smtClean="0"/>
              <a:t> such as:</a:t>
            </a:r>
          </a:p>
          <a:p>
            <a:pPr marL="114300" indent="0">
              <a:spcBef>
                <a:spcPts val="600"/>
              </a:spcBef>
              <a:buNone/>
            </a:pPr>
            <a:r>
              <a:rPr lang="en-US" sz="1600" dirty="0" err="1" smtClean="0">
                <a:latin typeface="Arial"/>
                <a:cs typeface="Arial"/>
              </a:rPr>
              <a:t>HashMap</a:t>
            </a:r>
            <a:r>
              <a:rPr lang="en-US" sz="1600" dirty="0" smtClean="0">
                <a:latin typeface="Arial"/>
                <a:cs typeface="Arial"/>
              </a:rPr>
              <a:t>&lt;String</a:t>
            </a:r>
            <a:r>
              <a:rPr lang="en-US" sz="1600" dirty="0">
                <a:latin typeface="Arial"/>
                <a:cs typeface="Arial"/>
              </a:rPr>
              <a:t>, Integer&gt; </a:t>
            </a:r>
            <a:r>
              <a:rPr lang="en-US" sz="1600" dirty="0" err="1">
                <a:latin typeface="Arial"/>
                <a:cs typeface="Arial"/>
              </a:rPr>
              <a:t>mapJdK</a:t>
            </a:r>
            <a:r>
              <a:rPr lang="en-US" sz="1600" dirty="0">
                <a:latin typeface="Arial"/>
                <a:cs typeface="Arial"/>
              </a:rPr>
              <a:t> = new </a:t>
            </a:r>
            <a:r>
              <a:rPr lang="en-US" sz="1600" dirty="0" err="1">
                <a:latin typeface="Arial"/>
                <a:cs typeface="Arial"/>
              </a:rPr>
              <a:t>HashMap</a:t>
            </a:r>
            <a:r>
              <a:rPr lang="en-US" sz="1600" dirty="0">
                <a:latin typeface="Arial"/>
                <a:cs typeface="Arial"/>
              </a:rPr>
              <a:t>&lt;String, Integer&gt;()</a:t>
            </a:r>
            <a:r>
              <a:rPr lang="en-US" sz="1600" dirty="0" smtClean="0">
                <a:latin typeface="Arial"/>
                <a:cs typeface="Arial"/>
              </a:rPr>
              <a:t>;</a:t>
            </a:r>
            <a:endParaRPr lang="en-US" sz="1600" dirty="0">
              <a:latin typeface="Arial"/>
              <a:cs typeface="Arial"/>
            </a:endParaRPr>
          </a:p>
          <a:p>
            <a:pPr marL="114300" indent="0">
              <a:spcBef>
                <a:spcPts val="600"/>
              </a:spcBef>
              <a:buNone/>
            </a:pPr>
            <a:r>
              <a:rPr lang="en-US" sz="1600" dirty="0" smtClean="0"/>
              <a:t>The Java implementation uses a default constant that represents the capacity of the </a:t>
            </a:r>
            <a:r>
              <a:rPr lang="en-US" sz="1600" dirty="0" err="1" smtClean="0"/>
              <a:t>hashmap</a:t>
            </a:r>
            <a:r>
              <a:rPr lang="en-US" sz="1600" dirty="0" smtClean="0"/>
              <a:t>:</a:t>
            </a:r>
          </a:p>
          <a:p>
            <a:pPr marL="114300" indent="0">
              <a:spcBef>
                <a:spcPts val="600"/>
              </a:spcBef>
              <a:buNone/>
            </a:pPr>
            <a:r>
              <a:rPr lang="en-US" sz="1600" dirty="0">
                <a:latin typeface="Arial"/>
                <a:cs typeface="Arial"/>
              </a:rPr>
              <a:t>DEFAULT_INITIAL_CAPACITY = 16; </a:t>
            </a:r>
          </a:p>
          <a:p>
            <a:pPr marL="114300" indent="0">
              <a:spcBef>
                <a:spcPts val="600"/>
              </a:spcBef>
              <a:buNone/>
            </a:pPr>
            <a:r>
              <a:rPr lang="en-US" sz="1600" dirty="0">
                <a:latin typeface="Arial"/>
                <a:cs typeface="Arial"/>
              </a:rPr>
              <a:t>DEFAULT_LOAD_FACTOR = 0.75; </a:t>
            </a:r>
          </a:p>
          <a:p>
            <a:pPr marL="114300" indent="0">
              <a:spcBef>
                <a:spcPts val="600"/>
              </a:spcBef>
              <a:spcAft>
                <a:spcPts val="600"/>
              </a:spcAft>
              <a:buNone/>
            </a:pPr>
            <a:r>
              <a:rPr lang="en-US" sz="1600" dirty="0">
                <a:latin typeface="Arial"/>
                <a:cs typeface="Arial"/>
              </a:rPr>
              <a:t>THRESHOLD = DEFAULT_INITIAL_CAPACITY * DEFAULT_LOAD_FACTOR;</a:t>
            </a:r>
          </a:p>
          <a:p>
            <a:pPr marL="114300" indent="0">
              <a:spcBef>
                <a:spcPts val="600"/>
              </a:spcBef>
              <a:buNone/>
            </a:pPr>
            <a:r>
              <a:rPr lang="en-US" sz="1600" dirty="0" smtClean="0"/>
              <a:t>However, there is an overhead problem with this implementation due to the rehashing function: the </a:t>
            </a:r>
            <a:r>
              <a:rPr lang="en-US" sz="1600" dirty="0"/>
              <a:t>Java implementation has to resize the number of buckets </a:t>
            </a:r>
            <a:r>
              <a:rPr lang="en-US" sz="1600" dirty="0" smtClean="0"/>
              <a:t>with the increasing </a:t>
            </a:r>
            <a:r>
              <a:rPr lang="en-US" sz="1600" dirty="0"/>
              <a:t>number of data in the </a:t>
            </a:r>
            <a:r>
              <a:rPr lang="en-US" sz="1600" dirty="0" err="1" smtClean="0"/>
              <a:t>HashMap</a:t>
            </a:r>
            <a:r>
              <a:rPr lang="en-US" sz="1600" dirty="0"/>
              <a:t>. </a:t>
            </a:r>
            <a:r>
              <a:rPr lang="en-US" sz="1600" dirty="0" smtClean="0"/>
              <a:t>To fix this, we can use the following formula if the size of data is approximately known in advance:</a:t>
            </a:r>
          </a:p>
          <a:p>
            <a:pPr marL="114300" indent="0">
              <a:spcBef>
                <a:spcPts val="600"/>
              </a:spcBef>
              <a:buNone/>
            </a:pPr>
            <a:endParaRPr lang="en-US" sz="1600" dirty="0"/>
          </a:p>
          <a:p>
            <a:pPr marL="114300" indent="0">
              <a:spcBef>
                <a:spcPts val="200"/>
              </a:spcBef>
              <a:buNone/>
            </a:pPr>
            <a:endParaRPr lang="en-US" sz="1600" dirty="0" smtClean="0">
              <a:latin typeface="Arial"/>
              <a:cs typeface="Arial"/>
            </a:endParaRPr>
          </a:p>
          <a:p>
            <a:pPr marL="114300" indent="0">
              <a:spcBef>
                <a:spcPts val="200"/>
              </a:spcBef>
              <a:buNone/>
            </a:pPr>
            <a:endParaRPr lang="en-US" sz="1600" dirty="0">
              <a:latin typeface="Arial"/>
              <a:cs typeface="Arial"/>
            </a:endParaRPr>
          </a:p>
          <a:p>
            <a:pPr marL="114300" indent="0">
              <a:spcBef>
                <a:spcPts val="200"/>
              </a:spcBef>
              <a:buNone/>
            </a:pP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capacity = (</a:t>
            </a:r>
            <a:r>
              <a:rPr lang="en-US" sz="1600" dirty="0" err="1">
                <a:latin typeface="Arial"/>
                <a:cs typeface="Arial"/>
              </a:rPr>
              <a:t>int</a:t>
            </a:r>
            <a:r>
              <a:rPr lang="en-US" sz="1600" dirty="0">
                <a:latin typeface="Arial"/>
                <a:cs typeface="Arial"/>
              </a:rPr>
              <a:t>) ((</a:t>
            </a:r>
            <a:r>
              <a:rPr lang="en-US" sz="1600" dirty="0" err="1">
                <a:latin typeface="Arial"/>
                <a:cs typeface="Arial"/>
              </a:rPr>
              <a:t>expected_maximal_number_of_data</a:t>
            </a:r>
            <a:r>
              <a:rPr lang="en-US" sz="1600" dirty="0">
                <a:latin typeface="Arial"/>
                <a:cs typeface="Arial"/>
              </a:rPr>
              <a:t>)/0.75+1); </a:t>
            </a:r>
            <a:endParaRPr lang="en-US" sz="1600" dirty="0" smtClean="0">
              <a:latin typeface="Arial"/>
              <a:cs typeface="Arial"/>
            </a:endParaRPr>
          </a:p>
          <a:p>
            <a:pPr marL="114300" indent="0">
              <a:spcBef>
                <a:spcPts val="200"/>
              </a:spcBef>
              <a:buNone/>
            </a:pPr>
            <a:r>
              <a:rPr lang="en-US" sz="1400" dirty="0" smtClean="0">
                <a:latin typeface="Arial"/>
                <a:cs typeface="Arial"/>
              </a:rPr>
              <a:t>                </a:t>
            </a:r>
            <a:r>
              <a:rPr lang="en-US" sz="1400" dirty="0" err="1" smtClean="0">
                <a:latin typeface="Arial"/>
                <a:cs typeface="Arial"/>
              </a:rPr>
              <a:t>HashMap</a:t>
            </a:r>
            <a:r>
              <a:rPr lang="en-US" sz="1400" dirty="0" smtClean="0">
                <a:latin typeface="Arial"/>
                <a:cs typeface="Arial"/>
              </a:rPr>
              <a:t>&lt;</a:t>
            </a:r>
            <a:r>
              <a:rPr lang="en-US" sz="1400" dirty="0" err="1" smtClean="0">
                <a:latin typeface="Arial"/>
                <a:cs typeface="Arial"/>
              </a:rPr>
              <a:t>String,Integer</a:t>
            </a:r>
            <a:r>
              <a:rPr lang="en-US" sz="1400" dirty="0">
                <a:latin typeface="Arial"/>
                <a:cs typeface="Arial"/>
              </a:rPr>
              <a:t>&gt; </a:t>
            </a:r>
            <a:r>
              <a:rPr lang="en-US" sz="1400" dirty="0" err="1">
                <a:latin typeface="Arial"/>
                <a:cs typeface="Arial"/>
              </a:rPr>
              <a:t>mapJdK</a:t>
            </a:r>
            <a:r>
              <a:rPr lang="en-US" sz="1400" dirty="0">
                <a:latin typeface="Arial"/>
                <a:cs typeface="Arial"/>
              </a:rPr>
              <a:t> = new </a:t>
            </a:r>
            <a:r>
              <a:rPr lang="en-US" sz="1400" dirty="0" err="1">
                <a:latin typeface="Arial"/>
                <a:cs typeface="Arial"/>
              </a:rPr>
              <a:t>HashMap</a:t>
            </a:r>
            <a:r>
              <a:rPr lang="en-US" sz="1400" dirty="0">
                <a:latin typeface="Arial"/>
                <a:cs typeface="Arial"/>
              </a:rPr>
              <a:t>&lt;</a:t>
            </a:r>
            <a:r>
              <a:rPr lang="en-US" sz="1400" dirty="0" err="1">
                <a:latin typeface="Arial"/>
                <a:cs typeface="Arial"/>
              </a:rPr>
              <a:t>String</a:t>
            </a:r>
            <a:r>
              <a:rPr lang="en-US" sz="1400" dirty="0" err="1" smtClean="0">
                <a:latin typeface="Arial"/>
                <a:cs typeface="Arial"/>
              </a:rPr>
              <a:t>,Integer</a:t>
            </a:r>
            <a:r>
              <a:rPr lang="en-US" sz="1400" dirty="0">
                <a:latin typeface="Arial"/>
                <a:cs typeface="Arial"/>
              </a:rPr>
              <a:t>&gt;(capacity)</a:t>
            </a:r>
            <a:r>
              <a:rPr lang="en-US" sz="1400" dirty="0" smtClean="0">
                <a:latin typeface="Arial"/>
                <a:cs typeface="Arial"/>
              </a:rPr>
              <a:t>;</a:t>
            </a:r>
          </a:p>
          <a:p>
            <a:pPr marL="0" indent="0">
              <a:spcBef>
                <a:spcPts val="600"/>
              </a:spcBef>
              <a:buNone/>
            </a:pPr>
            <a:endParaRPr lang="en-US" sz="1600" dirty="0" smtClean="0"/>
          </a:p>
          <a:p>
            <a:pPr marL="0" indent="0">
              <a:spcBef>
                <a:spcPts val="600"/>
              </a:spcBef>
              <a:buNone/>
            </a:pPr>
            <a:r>
              <a:rPr lang="en-US" sz="1600" dirty="0" smtClean="0"/>
              <a:t>For </a:t>
            </a:r>
            <a:r>
              <a:rPr lang="en-US" sz="1600" dirty="0"/>
              <a:t>small </a:t>
            </a:r>
            <a:r>
              <a:rPr lang="en-US" sz="1600" dirty="0" err="1" smtClean="0"/>
              <a:t>hashmaps</a:t>
            </a:r>
            <a:r>
              <a:rPr lang="en-US" sz="1600" dirty="0" smtClean="0"/>
              <a:t> </a:t>
            </a:r>
            <a:r>
              <a:rPr lang="en-US" sz="1600" dirty="0"/>
              <a:t>there is no big difference, but for situations with really large </a:t>
            </a:r>
            <a:r>
              <a:rPr lang="en-US" sz="1600" dirty="0" err="1" smtClean="0"/>
              <a:t>hashmaps</a:t>
            </a:r>
            <a:r>
              <a:rPr lang="en-US" sz="1600" dirty="0" smtClean="0"/>
              <a:t> </a:t>
            </a:r>
            <a:r>
              <a:rPr lang="en-US" sz="1600" dirty="0"/>
              <a:t>(e.g. 100 MB size) it can seriously increase the </a:t>
            </a:r>
            <a:r>
              <a:rPr lang="en-US" sz="1600" dirty="0" smtClean="0"/>
              <a:t>required memory, </a:t>
            </a:r>
            <a:r>
              <a:rPr lang="en-US" sz="1600" dirty="0"/>
              <a:t>and the rehashing causes a slowdown of the application.</a:t>
            </a:r>
          </a:p>
          <a:p>
            <a:pPr marL="114300" indent="0">
              <a:spcBef>
                <a:spcPts val="600"/>
              </a:spcBef>
              <a:buNone/>
            </a:pPr>
            <a:endParaRPr lang="en-US" sz="1600" dirty="0"/>
          </a:p>
        </p:txBody>
      </p:sp>
      <mc:AlternateContent xmlns:mc="http://schemas.openxmlformats.org/markup-compatibility/2006" xmlns:a14="http://schemas.microsoft.com/office/drawing/2010/main">
        <mc:Choice Requires="a14">
          <p:sp>
            <p:nvSpPr>
              <p:cNvPr id="4" name="TextBox 3"/>
              <p:cNvSpPr txBox="1"/>
              <p:nvPr/>
            </p:nvSpPr>
            <p:spPr>
              <a:xfrm>
                <a:off x="1638960" y="4378570"/>
                <a:ext cx="5864491" cy="526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𝑚𝑖𝑛𝑖𝑚𝑎𝑙</m:t>
                      </m:r>
                      <m:r>
                        <a:rPr lang="en-US" b="0" i="1" smtClean="0">
                          <a:latin typeface="Cambria Math" charset="0"/>
                        </a:rPr>
                        <m:t> </m:t>
                      </m:r>
                      <m:r>
                        <a:rPr lang="en-US" b="0" i="1" smtClean="0">
                          <a:latin typeface="Cambria Math" charset="0"/>
                        </a:rPr>
                        <m:t>𝑖𝑛𝑖𝑡𝑖𝑎𝑙</m:t>
                      </m:r>
                      <m:r>
                        <a:rPr lang="en-US" b="0" i="1" smtClean="0">
                          <a:latin typeface="Cambria Math" charset="0"/>
                        </a:rPr>
                        <m:t> </m:t>
                      </m:r>
                      <m:r>
                        <a:rPr lang="en-US" b="0" i="1" smtClean="0">
                          <a:latin typeface="Cambria Math" charset="0"/>
                        </a:rPr>
                        <m:t>𝑐𝑎𝑝𝑎𝑐𝑖𝑡𝑦</m:t>
                      </m:r>
                      <m:r>
                        <a:rPr lang="en-US" b="0" i="1" smtClean="0">
                          <a:latin typeface="Cambria Math" charset="0"/>
                        </a:rPr>
                        <m:t>= </m:t>
                      </m:r>
                      <m:f>
                        <m:fPr>
                          <m:ctrlPr>
                            <a:rPr lang="bg-BG" b="0" i="1" smtClean="0">
                              <a:latin typeface="Cambria Math" charset="0"/>
                            </a:rPr>
                          </m:ctrlPr>
                        </m:fPr>
                        <m:num>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𝑑𝑎𝑡𝑎</m:t>
                          </m:r>
                          <m:r>
                            <a:rPr lang="en-US" b="0" i="1" smtClean="0">
                              <a:latin typeface="Cambria Math" charset="0"/>
                            </a:rPr>
                            <m:t> </m:t>
                          </m:r>
                          <m:r>
                            <a:rPr lang="en-US" b="0" i="1" smtClean="0">
                              <a:latin typeface="Cambria Math" charset="0"/>
                            </a:rPr>
                            <m:t>𝑟𝑒𝑐𝑜𝑟𝑑𝑠</m:t>
                          </m:r>
                        </m:num>
                        <m:den>
                          <m:r>
                            <a:rPr lang="en-US" b="0" i="1" smtClean="0">
                              <a:latin typeface="Cambria Math" charset="0"/>
                            </a:rPr>
                            <m:t>0.75</m:t>
                          </m:r>
                        </m:den>
                      </m:f>
                      <m:r>
                        <a:rPr lang="en-US" b="0" i="1" smtClean="0">
                          <a:latin typeface="Cambria Math" charset="0"/>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38960" y="4378570"/>
                <a:ext cx="5864491" cy="52661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4612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Hashtable</a:t>
            </a:r>
            <a:endParaRPr lang="en-US" dirty="0">
              <a:latin typeface="Arial" charset="0"/>
              <a:ea typeface="Arial" charset="0"/>
              <a:cs typeface="Arial" charset="0"/>
            </a:endParaRPr>
          </a:p>
        </p:txBody>
      </p:sp>
      <p:sp>
        <p:nvSpPr>
          <p:cNvPr id="3" name="Content Placeholder 2"/>
          <p:cNvSpPr>
            <a:spLocks noGrp="1"/>
          </p:cNvSpPr>
          <p:nvPr>
            <p:ph idx="1"/>
          </p:nvPr>
        </p:nvSpPr>
        <p:spPr>
          <a:xfrm>
            <a:off x="457200" y="1371600"/>
            <a:ext cx="8229600" cy="4797072"/>
          </a:xfrm>
        </p:spPr>
        <p:txBody>
          <a:bodyPr>
            <a:noAutofit/>
          </a:bodyPr>
          <a:lstStyle/>
          <a:p>
            <a:pPr>
              <a:spcBef>
                <a:spcPts val="600"/>
              </a:spcBef>
              <a:buFont typeface="Arial" charset="0"/>
              <a:buChar char="•"/>
            </a:pPr>
            <a:r>
              <a:rPr lang="en-US" sz="2000" dirty="0" err="1" smtClean="0">
                <a:latin typeface="Arial" charset="0"/>
                <a:ea typeface="Arial" charset="0"/>
                <a:cs typeface="Arial" charset="0"/>
              </a:rPr>
              <a:t>Hashtables</a:t>
            </a:r>
            <a:r>
              <a:rPr lang="en-US" sz="2000" dirty="0" smtClean="0">
                <a:latin typeface="Arial" charset="0"/>
                <a:ea typeface="Arial" charset="0"/>
                <a:cs typeface="Arial" charset="0"/>
              </a:rPr>
              <a:t> are the most efficient and widely used data structures for implementing a Map.</a:t>
            </a:r>
          </a:p>
          <a:p>
            <a:pPr>
              <a:spcBef>
                <a:spcPts val="600"/>
              </a:spcBef>
              <a:buFont typeface="Arial" charset="0"/>
              <a:buChar char="•"/>
            </a:pPr>
            <a:r>
              <a:rPr lang="en-US" sz="2000" dirty="0" smtClean="0">
                <a:latin typeface="Arial" charset="0"/>
                <a:ea typeface="Arial" charset="0"/>
                <a:cs typeface="Arial" charset="0"/>
              </a:rPr>
              <a:t>Keys are addressed to elements (numeric/non-numeric keys)</a:t>
            </a:r>
          </a:p>
          <a:p>
            <a:pPr>
              <a:spcBef>
                <a:spcPts val="600"/>
              </a:spcBef>
              <a:buFont typeface="Arial" charset="0"/>
              <a:buChar char="•"/>
            </a:pPr>
            <a:r>
              <a:rPr lang="en-US" sz="2000" dirty="0" smtClean="0">
                <a:latin typeface="Arial" charset="0"/>
                <a:ea typeface="Arial" charset="0"/>
                <a:cs typeface="Arial" charset="0"/>
              </a:rPr>
              <a:t>Optimized storage for small n&lt;&lt;N.</a:t>
            </a:r>
          </a:p>
          <a:p>
            <a:pPr>
              <a:spcBef>
                <a:spcPts val="600"/>
              </a:spcBef>
              <a:buFont typeface="Arial" charset="0"/>
              <a:buChar char="•"/>
            </a:pPr>
            <a:r>
              <a:rPr lang="en-US" sz="2000" dirty="0" smtClean="0">
                <a:latin typeface="Arial" charset="0"/>
                <a:ea typeface="Arial" charset="0"/>
                <a:cs typeface="Arial" charset="0"/>
              </a:rPr>
              <a:t>Hash function:</a:t>
            </a:r>
          </a:p>
          <a:p>
            <a:pPr lvl="1">
              <a:buFont typeface="Arial" charset="0"/>
              <a:buChar char="•"/>
            </a:pPr>
            <a:r>
              <a:rPr lang="en-US" sz="1800" dirty="0" smtClean="0">
                <a:latin typeface="Arial" charset="0"/>
                <a:ea typeface="Arial" charset="0"/>
                <a:cs typeface="Arial" charset="0"/>
              </a:rPr>
              <a:t>Used in cryptography, Protecting </a:t>
            </a:r>
            <a:r>
              <a:rPr lang="en-US" sz="1800" dirty="0">
                <a:latin typeface="Arial" charset="0"/>
                <a:ea typeface="Arial" charset="0"/>
                <a:cs typeface="Arial" charset="0"/>
              </a:rPr>
              <a:t>data, filter similar records, finding duplicate </a:t>
            </a:r>
            <a:r>
              <a:rPr lang="en-US" sz="1800" dirty="0" smtClean="0">
                <a:latin typeface="Arial" charset="0"/>
                <a:ea typeface="Arial" charset="0"/>
                <a:cs typeface="Arial" charset="0"/>
              </a:rPr>
              <a:t>records</a:t>
            </a:r>
          </a:p>
          <a:p>
            <a:pPr lvl="1">
              <a:buFont typeface="Arial" charset="0"/>
              <a:buChar char="•"/>
            </a:pPr>
            <a:r>
              <a:rPr lang="en-US" sz="1800" dirty="0" smtClean="0">
                <a:latin typeface="Arial" charset="0"/>
                <a:ea typeface="Arial" charset="0"/>
                <a:cs typeface="Arial" charset="0"/>
              </a:rPr>
              <a:t>Hash </a:t>
            </a:r>
            <a:r>
              <a:rPr lang="en-US" sz="1800" dirty="0">
                <a:latin typeface="Arial" charset="0"/>
                <a:ea typeface="Arial" charset="0"/>
                <a:cs typeface="Arial" charset="0"/>
              </a:rPr>
              <a:t>functions are primarily used in </a:t>
            </a:r>
            <a:r>
              <a:rPr lang="en-US" sz="1800" dirty="0" err="1">
                <a:latin typeface="Arial" charset="0"/>
                <a:ea typeface="Arial" charset="0"/>
                <a:cs typeface="Arial" charset="0"/>
              </a:rPr>
              <a:t>H</a:t>
            </a:r>
            <a:r>
              <a:rPr lang="en-US" sz="1800" dirty="0" err="1" smtClean="0">
                <a:latin typeface="Arial" charset="0"/>
                <a:ea typeface="Arial" charset="0"/>
                <a:cs typeface="Arial" charset="0"/>
              </a:rPr>
              <a:t>ashtables</a:t>
            </a:r>
            <a:r>
              <a:rPr lang="en-US" sz="1800" dirty="0">
                <a:latin typeface="Arial" charset="0"/>
                <a:ea typeface="Arial" charset="0"/>
                <a:cs typeface="Arial" charset="0"/>
              </a:rPr>
              <a:t>, to quickly locate a data record (e.g., a dictionary definition) given its search key (the headword). </a:t>
            </a:r>
          </a:p>
          <a:p>
            <a:pPr lvl="1">
              <a:buFont typeface="Arial" charset="0"/>
              <a:buChar char="•"/>
            </a:pPr>
            <a:r>
              <a:rPr lang="en-US" sz="1800" dirty="0" smtClean="0">
                <a:latin typeface="Arial" charset="0"/>
                <a:ea typeface="Arial" charset="0"/>
                <a:cs typeface="Arial" charset="0"/>
              </a:rPr>
              <a:t>hash function is used to map the search key to an index; the index gives the place in the </a:t>
            </a:r>
            <a:r>
              <a:rPr lang="en-US" sz="1800" dirty="0" err="1" smtClean="0">
                <a:latin typeface="Arial" charset="0"/>
                <a:ea typeface="Arial" charset="0"/>
                <a:cs typeface="Arial" charset="0"/>
              </a:rPr>
              <a:t>hashtable</a:t>
            </a:r>
            <a:r>
              <a:rPr lang="en-US" sz="1800" dirty="0" smtClean="0">
                <a:latin typeface="Arial" charset="0"/>
                <a:ea typeface="Arial" charset="0"/>
                <a:cs typeface="Arial" charset="0"/>
              </a:rPr>
              <a:t> where the corresponding record should be stored. </a:t>
            </a:r>
          </a:p>
          <a:p>
            <a:pPr lvl="1">
              <a:buFont typeface="Arial" charset="0"/>
              <a:buChar char="•"/>
            </a:pPr>
            <a:r>
              <a:rPr lang="en-US" sz="1800" dirty="0" err="1" smtClean="0">
                <a:latin typeface="Arial" charset="0"/>
                <a:ea typeface="Arial" charset="0"/>
                <a:cs typeface="Arial" charset="0"/>
              </a:rPr>
              <a:t>Hashtables</a:t>
            </a:r>
            <a:r>
              <a:rPr lang="en-US" sz="1800" dirty="0" smtClean="0">
                <a:latin typeface="Arial" charset="0"/>
                <a:ea typeface="Arial" charset="0"/>
                <a:cs typeface="Arial" charset="0"/>
              </a:rPr>
              <a:t> are used to implement associative arrays (like map, dictionary, symbol table) and dynamic sets (collections). </a:t>
            </a:r>
          </a:p>
          <a:p>
            <a:pPr lvl="2">
              <a:buFont typeface="Arial" charset="0"/>
              <a:buChar char="•"/>
            </a:pPr>
            <a:r>
              <a:rPr lang="en-US" sz="1600" dirty="0" smtClean="0">
                <a:latin typeface="Arial" charset="0"/>
                <a:ea typeface="Arial" charset="0"/>
                <a:cs typeface="Arial" charset="0"/>
              </a:rPr>
              <a:t>Read: </a:t>
            </a:r>
            <a:r>
              <a:rPr lang="en-US" sz="1600" dirty="0" smtClean="0">
                <a:latin typeface="Arial" charset="0"/>
                <a:ea typeface="Arial" charset="0"/>
                <a:cs typeface="Arial" charset="0"/>
                <a:hlinkClick r:id="rId3"/>
              </a:rPr>
              <a:t>http://docs.oracle.com/javase/7/docs/api/java/util/Hashtable.html</a:t>
            </a:r>
            <a:endParaRPr lang="en-US" sz="1600" dirty="0" smtClean="0">
              <a:latin typeface="Arial" charset="0"/>
              <a:ea typeface="Arial" charset="0"/>
              <a:cs typeface="Arial" charset="0"/>
            </a:endParaRPr>
          </a:p>
          <a:p>
            <a:pPr lvl="1">
              <a:buFont typeface="Arial" charset="0"/>
              <a:buChar char="•"/>
            </a:pPr>
            <a:endParaRPr lang="en-US" sz="1600" dirty="0" smtClean="0">
              <a:latin typeface="Arial" charset="0"/>
              <a:ea typeface="Arial" charset="0"/>
              <a:cs typeface="Arial" charset="0"/>
            </a:endParaRPr>
          </a:p>
          <a:p>
            <a:pPr lvl="1">
              <a:buFont typeface="Arial" charset="0"/>
              <a:buChar char="•"/>
            </a:pPr>
            <a:endParaRPr lang="en-US" sz="1600" dirty="0" smtClean="0">
              <a:latin typeface="Arial" charset="0"/>
              <a:ea typeface="Arial" charset="0"/>
              <a:cs typeface="Arial" charset="0"/>
            </a:endParaRPr>
          </a:p>
        </p:txBody>
      </p:sp>
    </p:spTree>
    <p:extLst>
      <p:ext uri="{BB962C8B-B14F-4D97-AF65-F5344CB8AC3E}">
        <p14:creationId xmlns:p14="http://schemas.microsoft.com/office/powerpoint/2010/main" val="479975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Arrays vs. </a:t>
            </a:r>
            <a:r>
              <a:rPr lang="en-US" dirty="0" err="1">
                <a:latin typeface="Arial" charset="0"/>
                <a:ea typeface="Arial" charset="0"/>
                <a:cs typeface="Arial" charset="0"/>
              </a:rPr>
              <a:t>H</a:t>
            </a:r>
            <a:r>
              <a:rPr lang="en-US" dirty="0" err="1" smtClean="0">
                <a:latin typeface="Arial" charset="0"/>
                <a:ea typeface="Arial" charset="0"/>
                <a:cs typeface="Arial" charset="0"/>
              </a:rPr>
              <a:t>ashtables</a:t>
            </a:r>
            <a:endParaRPr lang="en-US" dirty="0">
              <a:latin typeface="Arial" charset="0"/>
              <a:ea typeface="Arial" charset="0"/>
              <a:cs typeface="Arial" charset="0"/>
            </a:endParaRPr>
          </a:p>
        </p:txBody>
      </p:sp>
      <p:sp>
        <p:nvSpPr>
          <p:cNvPr id="3" name="Content Placeholder 2"/>
          <p:cNvSpPr>
            <a:spLocks noGrp="1"/>
          </p:cNvSpPr>
          <p:nvPr>
            <p:ph idx="1"/>
          </p:nvPr>
        </p:nvSpPr>
        <p:spPr>
          <a:xfrm>
            <a:off x="246186" y="1371600"/>
            <a:ext cx="7981828" cy="4419600"/>
          </a:xfrm>
        </p:spPr>
        <p:txBody>
          <a:bodyPr/>
          <a:lstStyle/>
          <a:p>
            <a:pPr marL="0" indent="0">
              <a:spcBef>
                <a:spcPts val="600"/>
              </a:spcBef>
              <a:buNone/>
            </a:pPr>
            <a:r>
              <a:rPr lang="en-US" sz="1800" dirty="0"/>
              <a:t>Suppose a restricted setting (array) in which a map with </a:t>
            </a:r>
            <a:r>
              <a:rPr lang="en-US" sz="1800" i="1" dirty="0"/>
              <a:t>n</a:t>
            </a:r>
            <a:r>
              <a:rPr lang="en-US" sz="1800" dirty="0"/>
              <a:t> entries uses keys that are known to be integers in a range from </a:t>
            </a:r>
            <a:r>
              <a:rPr lang="en-US" sz="1800" i="1" dirty="0"/>
              <a:t>0</a:t>
            </a:r>
            <a:r>
              <a:rPr lang="en-US" sz="1800" dirty="0"/>
              <a:t> to </a:t>
            </a:r>
            <a:r>
              <a:rPr lang="en-US" sz="1800" i="1" dirty="0"/>
              <a:t>N-1</a:t>
            </a:r>
            <a:r>
              <a:rPr lang="en-US" sz="1800" dirty="0"/>
              <a:t> for some </a:t>
            </a:r>
            <a:r>
              <a:rPr lang="en-US" sz="1800" i="1" dirty="0"/>
              <a:t>N&gt;=</a:t>
            </a:r>
            <a:r>
              <a:rPr lang="en-US" sz="1800" i="1" dirty="0" smtClean="0"/>
              <a:t>n</a:t>
            </a:r>
            <a:r>
              <a:rPr lang="en-US" sz="1800" dirty="0" smtClean="0"/>
              <a:t>. </a:t>
            </a:r>
          </a:p>
          <a:p>
            <a:pPr marL="0" indent="0">
              <a:spcBef>
                <a:spcPts val="600"/>
              </a:spcBef>
              <a:buNone/>
            </a:pPr>
            <a:r>
              <a:rPr lang="en-US" sz="1800" dirty="0" smtClean="0"/>
              <a:t>This is </a:t>
            </a:r>
            <a:r>
              <a:rPr lang="en-US" sz="1800" dirty="0"/>
              <a:t>represented as a lookup table of length </a:t>
            </a:r>
            <a:r>
              <a:rPr lang="en-US" sz="1800" dirty="0" smtClean="0"/>
              <a:t>N.</a:t>
            </a:r>
            <a:r>
              <a:rPr lang="en-US" sz="1800" dirty="0"/>
              <a:t> </a:t>
            </a:r>
            <a:endParaRPr lang="en-US" sz="1800" dirty="0" smtClean="0"/>
          </a:p>
          <a:p>
            <a:pPr marL="0" indent="0">
              <a:spcBef>
                <a:spcPts val="600"/>
              </a:spcBef>
              <a:buNone/>
            </a:pPr>
            <a:r>
              <a:rPr lang="en-US" sz="1800" dirty="0" smtClean="0"/>
              <a:t>Basic </a:t>
            </a:r>
            <a:r>
              <a:rPr lang="en-US" sz="1800" dirty="0"/>
              <a:t>map operations: </a:t>
            </a:r>
            <a:r>
              <a:rPr lang="en-US" sz="1800" dirty="0" err="1"/>
              <a:t>get,put,remove</a:t>
            </a:r>
            <a:r>
              <a:rPr lang="en-US" sz="1800" dirty="0"/>
              <a:t> are executed in O(1) worst case time.</a:t>
            </a:r>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lvl="1"/>
            <a:endParaRPr lang="en-US" sz="1400" dirty="0"/>
          </a:p>
          <a:p>
            <a:pPr>
              <a:spcBef>
                <a:spcPts val="600"/>
              </a:spcBef>
            </a:pPr>
            <a:endParaRPr lang="en-US" dirty="0"/>
          </a:p>
        </p:txBody>
      </p:sp>
      <p:pic>
        <p:nvPicPr>
          <p:cNvPr id="4" name="Picture 3" descr="Screen Shot 2014-11-04 at 2.50.48 PM.png"/>
          <p:cNvPicPr>
            <a:picLocks noChangeAspect="1"/>
          </p:cNvPicPr>
          <p:nvPr/>
        </p:nvPicPr>
        <p:blipFill rotWithShape="1">
          <a:blip r:embed="rId3">
            <a:extLst>
              <a:ext uri="{28A0092B-C50C-407E-A947-70E740481C1C}">
                <a14:useLocalDpi xmlns:a14="http://schemas.microsoft.com/office/drawing/2010/main" val="0"/>
              </a:ext>
            </a:extLst>
          </a:blip>
          <a:srcRect l="28580" t="49984" r="40775" b="39201"/>
          <a:stretch/>
        </p:blipFill>
        <p:spPr>
          <a:xfrm>
            <a:off x="478603" y="2896972"/>
            <a:ext cx="4864557" cy="965715"/>
          </a:xfrm>
          <a:prstGeom prst="rect">
            <a:avLst/>
          </a:prstGeom>
        </p:spPr>
      </p:pic>
      <p:pic>
        <p:nvPicPr>
          <p:cNvPr id="5" name="Picture 4" descr="Screen Shot 2014-11-04 at 3.11.29 PM.png"/>
          <p:cNvPicPr>
            <a:picLocks noChangeAspect="1"/>
          </p:cNvPicPr>
          <p:nvPr/>
        </p:nvPicPr>
        <p:blipFill rotWithShape="1">
          <a:blip r:embed="rId4">
            <a:extLst>
              <a:ext uri="{28A0092B-C50C-407E-A947-70E740481C1C}">
                <a14:useLocalDpi xmlns:a14="http://schemas.microsoft.com/office/drawing/2010/main" val="0"/>
              </a:ext>
            </a:extLst>
          </a:blip>
          <a:srcRect l="28809" t="53044" r="40316" b="25937"/>
          <a:stretch/>
        </p:blipFill>
        <p:spPr>
          <a:xfrm>
            <a:off x="457200" y="4104102"/>
            <a:ext cx="6805524" cy="2606082"/>
          </a:xfrm>
          <a:prstGeom prst="rect">
            <a:avLst/>
          </a:prstGeom>
        </p:spPr>
      </p:pic>
    </p:spTree>
    <p:extLst>
      <p:ext uri="{BB962C8B-B14F-4D97-AF65-F5344CB8AC3E}">
        <p14:creationId xmlns:p14="http://schemas.microsoft.com/office/powerpoint/2010/main" val="1795002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err="1" smtClean="0">
                <a:latin typeface="Arial" charset="0"/>
                <a:ea typeface="Arial" charset="0"/>
                <a:cs typeface="Arial" charset="0"/>
              </a:rPr>
              <a:t>Hashtable</a:t>
            </a:r>
            <a:r>
              <a:rPr lang="en-US" dirty="0" smtClean="0">
                <a:latin typeface="Arial" charset="0"/>
                <a:ea typeface="Arial" charset="0"/>
                <a:cs typeface="Arial" charset="0"/>
              </a:rPr>
              <a:t> vs. </a:t>
            </a:r>
            <a:r>
              <a:rPr lang="en-US" dirty="0" err="1">
                <a:latin typeface="Arial" charset="0"/>
                <a:ea typeface="Arial" charset="0"/>
                <a:cs typeface="Arial" charset="0"/>
              </a:rPr>
              <a:t>H</a:t>
            </a:r>
            <a:r>
              <a:rPr lang="en-US" dirty="0" err="1" smtClean="0">
                <a:latin typeface="Arial" charset="0"/>
                <a:ea typeface="Arial" charset="0"/>
                <a:cs typeface="Arial" charset="0"/>
              </a:rPr>
              <a:t>ashMap</a:t>
            </a:r>
            <a:endParaRPr lang="en-US" dirty="0">
              <a:latin typeface="Arial" charset="0"/>
              <a:ea typeface="Arial" charset="0"/>
              <a:cs typeface="Arial" charset="0"/>
            </a:endParaRPr>
          </a:p>
        </p:txBody>
      </p:sp>
      <p:graphicFrame>
        <p:nvGraphicFramePr>
          <p:cNvPr id="4" name="Content Placeholder 3"/>
          <p:cNvGraphicFramePr>
            <a:graphicFrameLocks noGrp="1"/>
          </p:cNvGraphicFramePr>
          <p:nvPr>
            <p:ph idx="1"/>
            <p:extLst/>
          </p:nvPr>
        </p:nvGraphicFramePr>
        <p:xfrm>
          <a:off x="457200" y="1752600"/>
          <a:ext cx="8229600" cy="29667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Hashtable</a:t>
                      </a:r>
                      <a:endParaRPr lang="en-US" dirty="0"/>
                    </a:p>
                  </a:txBody>
                  <a:tcPr/>
                </a:tc>
                <a:tc>
                  <a:txBody>
                    <a:bodyPr/>
                    <a:lstStyle/>
                    <a:p>
                      <a:r>
                        <a:rPr lang="en-US" dirty="0" err="1" smtClean="0"/>
                        <a:t>HashMap</a:t>
                      </a:r>
                      <a:endParaRPr lang="en-US" dirty="0"/>
                    </a:p>
                  </a:txBody>
                  <a:tcPr/>
                </a:tc>
              </a:tr>
              <a:tr h="370840">
                <a:tc>
                  <a:txBody>
                    <a:bodyPr/>
                    <a:lstStyle/>
                    <a:p>
                      <a:r>
                        <a:rPr lang="en-US" dirty="0" smtClean="0"/>
                        <a:t>Does not</a:t>
                      </a:r>
                      <a:r>
                        <a:rPr lang="en-US" baseline="0" dirty="0" smtClean="0"/>
                        <a:t> allow null values</a:t>
                      </a:r>
                      <a:endParaRPr lang="en-US" dirty="0"/>
                    </a:p>
                  </a:txBody>
                  <a:tcPr/>
                </a:tc>
                <a:tc>
                  <a:txBody>
                    <a:bodyPr/>
                    <a:lstStyle/>
                    <a:p>
                      <a:r>
                        <a:rPr lang="en-US" dirty="0" smtClean="0"/>
                        <a:t>Allows null values</a:t>
                      </a:r>
                      <a:endParaRPr lang="en-US" dirty="0"/>
                    </a:p>
                  </a:txBody>
                  <a:tcPr/>
                </a:tc>
              </a:tr>
              <a:tr h="370840">
                <a:tc>
                  <a:txBody>
                    <a:bodyPr/>
                    <a:lstStyle/>
                    <a:p>
                      <a:r>
                        <a:rPr lang="en-US" dirty="0" smtClean="0"/>
                        <a:t>Supports key-value</a:t>
                      </a:r>
                      <a:r>
                        <a:rPr lang="en-US" baseline="0" dirty="0" smtClean="0"/>
                        <a:t> pair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Supports key-value</a:t>
                      </a:r>
                      <a:r>
                        <a:rPr lang="en-US" baseline="0" dirty="0" smtClean="0"/>
                        <a:t> pair</a:t>
                      </a:r>
                      <a:endParaRPr lang="en-US" dirty="0"/>
                    </a:p>
                  </a:txBody>
                  <a:tcPr/>
                </a:tc>
              </a:tr>
              <a:tr h="370840">
                <a:tc>
                  <a:txBody>
                    <a:bodyPr/>
                    <a:lstStyle/>
                    <a:p>
                      <a:r>
                        <a:rPr lang="en-US" dirty="0" smtClean="0"/>
                        <a:t>No ordering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ordering</a:t>
                      </a:r>
                      <a:endParaRPr lang="en-US" dirty="0"/>
                    </a:p>
                  </a:txBody>
                  <a:tcPr/>
                </a:tc>
              </a:tr>
              <a:tr h="370840">
                <a:tc>
                  <a:txBody>
                    <a:bodyPr/>
                    <a:lstStyle/>
                    <a:p>
                      <a:r>
                        <a:rPr lang="en-US" dirty="0" smtClean="0"/>
                        <a:t>Does not allow duplicates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Does not allow duplicates</a:t>
                      </a:r>
                    </a:p>
                  </a:txBody>
                  <a:tcPr/>
                </a:tc>
              </a:tr>
              <a:tr h="370840">
                <a:tc>
                  <a:txBody>
                    <a:bodyPr/>
                    <a:lstStyle/>
                    <a:p>
                      <a:r>
                        <a:rPr lang="en-US" dirty="0" smtClean="0"/>
                        <a:t>No upper bound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upper bound</a:t>
                      </a:r>
                      <a:endParaRPr lang="en-US" dirty="0"/>
                    </a:p>
                  </a:txBody>
                  <a:tcPr/>
                </a:tc>
              </a:tr>
              <a:tr h="370840">
                <a:tc>
                  <a:txBody>
                    <a:bodyPr/>
                    <a:lstStyle/>
                    <a:p>
                      <a:r>
                        <a:rPr lang="en-US" dirty="0" smtClean="0"/>
                        <a:t>Synchronized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Unsynchronized </a:t>
                      </a:r>
                      <a:endParaRPr lang="en-US" dirty="0"/>
                    </a:p>
                  </a:txBody>
                  <a:tcPr/>
                </a:tc>
              </a:tr>
              <a:tr h="370840">
                <a:tc>
                  <a:txBody>
                    <a:bodyPr/>
                    <a:lstStyle/>
                    <a:p>
                      <a:r>
                        <a:rPr lang="en-US" dirty="0" smtClean="0"/>
                        <a:t>Members of Java Collection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Members of Java Collection</a:t>
                      </a:r>
                    </a:p>
                  </a:txBody>
                  <a:tcPr/>
                </a:tc>
              </a:tr>
            </a:tbl>
          </a:graphicData>
        </a:graphic>
      </p:graphicFrame>
      <p:sp>
        <p:nvSpPr>
          <p:cNvPr id="5" name="Rectangle 4"/>
          <p:cNvSpPr/>
          <p:nvPr/>
        </p:nvSpPr>
        <p:spPr>
          <a:xfrm>
            <a:off x="426128" y="4826675"/>
            <a:ext cx="8260672" cy="1323439"/>
          </a:xfrm>
          <a:prstGeom prst="rect">
            <a:avLst/>
          </a:prstGeom>
        </p:spPr>
        <p:txBody>
          <a:bodyPr wrap="square">
            <a:spAutoFit/>
          </a:bodyPr>
          <a:lstStyle/>
          <a:p>
            <a:r>
              <a:rPr lang="en-US" sz="2000" dirty="0"/>
              <a:t>Synchronized means only one thread can modify a </a:t>
            </a:r>
            <a:r>
              <a:rPr lang="en-US" sz="2000" dirty="0" err="1"/>
              <a:t>H</a:t>
            </a:r>
            <a:r>
              <a:rPr lang="en-US" sz="2000" dirty="0" err="1" smtClean="0"/>
              <a:t>ashtable</a:t>
            </a:r>
            <a:r>
              <a:rPr lang="en-US" sz="2000" dirty="0" smtClean="0"/>
              <a:t> </a:t>
            </a:r>
            <a:r>
              <a:rPr lang="en-US" sz="2000" dirty="0"/>
              <a:t>at one point of time. Basically, it means that any thread before performing an update on a </a:t>
            </a:r>
            <a:r>
              <a:rPr lang="en-US" sz="2000" dirty="0" err="1"/>
              <a:t>H</a:t>
            </a:r>
            <a:r>
              <a:rPr lang="en-US" sz="2000" dirty="0" err="1" smtClean="0"/>
              <a:t>ashtable</a:t>
            </a:r>
            <a:r>
              <a:rPr lang="en-US" sz="2000" dirty="0" smtClean="0"/>
              <a:t> </a:t>
            </a:r>
            <a:r>
              <a:rPr lang="en-US" sz="2000" dirty="0"/>
              <a:t>will have to acquire a lock on the object while others will wait for lock to be released.</a:t>
            </a:r>
          </a:p>
        </p:txBody>
      </p:sp>
    </p:spTree>
    <p:extLst>
      <p:ext uri="{BB962C8B-B14F-4D97-AF65-F5344CB8AC3E}">
        <p14:creationId xmlns:p14="http://schemas.microsoft.com/office/powerpoint/2010/main" val="168931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522" y="3688522"/>
            <a:ext cx="1943674" cy="1015663"/>
          </a:xfrm>
          <a:prstGeom prst="rect">
            <a:avLst/>
          </a:prstGeom>
          <a:noFill/>
        </p:spPr>
        <p:txBody>
          <a:bodyPr wrap="none" rtlCol="0">
            <a:spAutoFit/>
          </a:bodyPr>
          <a:lstStyle/>
          <a:p>
            <a:r>
              <a:rPr lang="en-US" sz="6000" dirty="0" smtClean="0">
                <a:latin typeface="+mj-lt"/>
                <a:cs typeface="Apple Symbols"/>
              </a:rPr>
              <a:t>Map</a:t>
            </a:r>
            <a:endParaRPr lang="en-US" sz="6000" dirty="0">
              <a:latin typeface="+mj-lt"/>
              <a:cs typeface="Apple Symbols"/>
            </a:endParaRPr>
          </a:p>
        </p:txBody>
      </p:sp>
    </p:spTree>
    <p:extLst>
      <p:ext uri="{BB962C8B-B14F-4D97-AF65-F5344CB8AC3E}">
        <p14:creationId xmlns:p14="http://schemas.microsoft.com/office/powerpoint/2010/main" val="2018094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Applications of Maps</a:t>
            </a:r>
            <a:endParaRPr lang="en-US" dirty="0">
              <a:latin typeface="Arial" charset="0"/>
              <a:ea typeface="Arial" charset="0"/>
              <a:cs typeface="Arial" charset="0"/>
            </a:endParaRPr>
          </a:p>
        </p:txBody>
      </p:sp>
      <p:sp>
        <p:nvSpPr>
          <p:cNvPr id="3" name="Content Placeholder 2"/>
          <p:cNvSpPr>
            <a:spLocks noGrp="1"/>
          </p:cNvSpPr>
          <p:nvPr>
            <p:ph idx="1"/>
          </p:nvPr>
        </p:nvSpPr>
        <p:spPr>
          <a:xfrm>
            <a:off x="614713" y="1437274"/>
            <a:ext cx="7313613" cy="4056062"/>
          </a:xfrm>
        </p:spPr>
        <p:txBody>
          <a:bodyPr>
            <a:noAutofit/>
          </a:bodyPr>
          <a:lstStyle/>
          <a:p>
            <a:pPr>
              <a:spcBef>
                <a:spcPts val="200"/>
              </a:spcBef>
              <a:buFont typeface="Arial" charset="0"/>
              <a:buChar char="•"/>
            </a:pPr>
            <a:r>
              <a:rPr lang="en-US" sz="1700" dirty="0">
                <a:solidFill>
                  <a:srgbClr val="000000"/>
                </a:solidFill>
                <a:latin typeface="Arial" charset="0"/>
                <a:ea typeface="Arial" charset="0"/>
                <a:cs typeface="Arial" charset="0"/>
              </a:rPr>
              <a:t>A university’s information system relies on some form of a student ID as a key that is mapped to that student’s associated record ( such as the student’s name, address, and course grades) serving as the value. </a:t>
            </a:r>
            <a:endParaRPr lang="en-US" sz="1700" dirty="0" smtClean="0">
              <a:solidFill>
                <a:srgbClr val="000000"/>
              </a:solidFill>
              <a:latin typeface="Arial" charset="0"/>
              <a:ea typeface="Arial" charset="0"/>
              <a:cs typeface="Arial" charset="0"/>
            </a:endParaRPr>
          </a:p>
          <a:p>
            <a:pPr>
              <a:spcBef>
                <a:spcPts val="200"/>
              </a:spcBef>
              <a:buFont typeface="Arial" charset="0"/>
              <a:buChar char="•"/>
            </a:pPr>
            <a:r>
              <a:rPr lang="en-US" sz="1700" dirty="0" smtClean="0">
                <a:solidFill>
                  <a:srgbClr val="000000"/>
                </a:solidFill>
                <a:latin typeface="Arial" charset="0"/>
                <a:ea typeface="Arial" charset="0"/>
                <a:cs typeface="Arial" charset="0"/>
              </a:rPr>
              <a:t>The </a:t>
            </a:r>
            <a:r>
              <a:rPr lang="en-US" sz="1700" dirty="0">
                <a:solidFill>
                  <a:srgbClr val="000000"/>
                </a:solidFill>
                <a:latin typeface="Arial" charset="0"/>
                <a:ea typeface="Arial" charset="0"/>
                <a:cs typeface="Arial" charset="0"/>
              </a:rPr>
              <a:t>domain- name system ( DNS) maps a host name, such as </a:t>
            </a:r>
            <a:r>
              <a:rPr lang="en-US" sz="1700" dirty="0" err="1" smtClean="0">
                <a:solidFill>
                  <a:srgbClr val="000000"/>
                </a:solidFill>
                <a:latin typeface="Arial" charset="0"/>
                <a:ea typeface="Arial" charset="0"/>
                <a:cs typeface="Arial" charset="0"/>
              </a:rPr>
              <a:t>www.wiley.com</a:t>
            </a:r>
            <a:r>
              <a:rPr lang="en-US" sz="1700" dirty="0" smtClean="0">
                <a:solidFill>
                  <a:srgbClr val="000000"/>
                </a:solidFill>
                <a:latin typeface="Arial" charset="0"/>
                <a:ea typeface="Arial" charset="0"/>
                <a:cs typeface="Arial" charset="0"/>
              </a:rPr>
              <a:t> </a:t>
            </a:r>
            <a:r>
              <a:rPr lang="en-US" sz="1700" dirty="0">
                <a:solidFill>
                  <a:srgbClr val="000000"/>
                </a:solidFill>
                <a:latin typeface="Arial" charset="0"/>
                <a:ea typeface="Arial" charset="0"/>
                <a:cs typeface="Arial" charset="0"/>
              </a:rPr>
              <a:t>, to an Internet- Protocol ( IP) address, such as </a:t>
            </a:r>
            <a:r>
              <a:rPr lang="en-US" sz="1700" dirty="0" smtClean="0">
                <a:solidFill>
                  <a:srgbClr val="000000"/>
                </a:solidFill>
                <a:latin typeface="Arial" charset="0"/>
                <a:ea typeface="Arial" charset="0"/>
                <a:cs typeface="Arial" charset="0"/>
              </a:rPr>
              <a:t>208.215.179.146.</a:t>
            </a:r>
          </a:p>
          <a:p>
            <a:pPr>
              <a:spcBef>
                <a:spcPts val="200"/>
              </a:spcBef>
              <a:buFont typeface="Arial" charset="0"/>
              <a:buChar char="•"/>
            </a:pPr>
            <a:r>
              <a:rPr lang="en-US" sz="1700" dirty="0" smtClean="0">
                <a:solidFill>
                  <a:srgbClr val="000000"/>
                </a:solidFill>
                <a:latin typeface="Arial" charset="0"/>
                <a:ea typeface="Arial" charset="0"/>
                <a:cs typeface="Arial" charset="0"/>
              </a:rPr>
              <a:t>A </a:t>
            </a:r>
            <a:r>
              <a:rPr lang="en-US" sz="1700" dirty="0">
                <a:solidFill>
                  <a:srgbClr val="000000"/>
                </a:solidFill>
                <a:latin typeface="Arial" charset="0"/>
                <a:ea typeface="Arial" charset="0"/>
                <a:cs typeface="Arial" charset="0"/>
              </a:rPr>
              <a:t>social media site typically relies on a ( nonnumeric) username as a key that can be efficiently mapped to a particular user’s associated information. </a:t>
            </a:r>
          </a:p>
          <a:p>
            <a:pPr>
              <a:spcBef>
                <a:spcPts val="200"/>
              </a:spcBef>
              <a:buFont typeface="Arial" charset="0"/>
              <a:buChar char="•"/>
            </a:pPr>
            <a:r>
              <a:rPr lang="en-US" sz="1700" dirty="0" smtClean="0">
                <a:solidFill>
                  <a:srgbClr val="000000"/>
                </a:solidFill>
                <a:latin typeface="Arial" charset="0"/>
                <a:ea typeface="Arial" charset="0"/>
                <a:cs typeface="Arial" charset="0"/>
              </a:rPr>
              <a:t>A </a:t>
            </a:r>
            <a:r>
              <a:rPr lang="en-US" sz="1700" dirty="0">
                <a:solidFill>
                  <a:srgbClr val="000000"/>
                </a:solidFill>
                <a:latin typeface="Arial" charset="0"/>
                <a:ea typeface="Arial" charset="0"/>
                <a:cs typeface="Arial" charset="0"/>
              </a:rPr>
              <a:t>company’s customer base may be stored as a map, with a customer’s ac-count number or unique user ID as a key, and a record with the customer’s information as a value. The map would allow a service representative to quickly access a customer’s record, given the key. </a:t>
            </a:r>
          </a:p>
          <a:p>
            <a:pPr>
              <a:spcBef>
                <a:spcPts val="200"/>
              </a:spcBef>
              <a:buFont typeface="Arial" charset="0"/>
              <a:buChar char="•"/>
            </a:pPr>
            <a:r>
              <a:rPr lang="en-US" sz="1700" dirty="0" smtClean="0">
                <a:solidFill>
                  <a:srgbClr val="000000"/>
                </a:solidFill>
                <a:latin typeface="Arial" charset="0"/>
                <a:ea typeface="Arial" charset="0"/>
                <a:cs typeface="Arial" charset="0"/>
              </a:rPr>
              <a:t>A </a:t>
            </a:r>
            <a:r>
              <a:rPr lang="en-US" sz="1700" dirty="0">
                <a:solidFill>
                  <a:srgbClr val="000000"/>
                </a:solidFill>
                <a:latin typeface="Arial" charset="0"/>
                <a:ea typeface="Arial" charset="0"/>
                <a:cs typeface="Arial" charset="0"/>
              </a:rPr>
              <a:t>computer graphics system may map a color name, such as </a:t>
            </a:r>
            <a:r>
              <a:rPr lang="en-US" sz="1700" dirty="0" smtClean="0">
                <a:solidFill>
                  <a:srgbClr val="000000"/>
                </a:solidFill>
                <a:latin typeface="Arial" charset="0"/>
                <a:ea typeface="Arial" charset="0"/>
                <a:cs typeface="Arial" charset="0"/>
              </a:rPr>
              <a:t>turquoise </a:t>
            </a:r>
            <a:r>
              <a:rPr lang="en-US" sz="1700" dirty="0">
                <a:solidFill>
                  <a:srgbClr val="000000"/>
                </a:solidFill>
                <a:latin typeface="Arial" charset="0"/>
                <a:ea typeface="Arial" charset="0"/>
                <a:cs typeface="Arial" charset="0"/>
              </a:rPr>
              <a:t>, to the triple of numbers that describes the color’s RGB ( red- green- blue) </a:t>
            </a:r>
            <a:r>
              <a:rPr lang="en-US" sz="1700" dirty="0" smtClean="0">
                <a:solidFill>
                  <a:srgbClr val="000000"/>
                </a:solidFill>
                <a:latin typeface="Arial" charset="0"/>
                <a:ea typeface="Arial" charset="0"/>
                <a:cs typeface="Arial" charset="0"/>
              </a:rPr>
              <a:t>representation</a:t>
            </a:r>
            <a:r>
              <a:rPr lang="en-US" sz="1700" dirty="0">
                <a:solidFill>
                  <a:srgbClr val="000000"/>
                </a:solidFill>
                <a:latin typeface="Arial" charset="0"/>
                <a:ea typeface="Arial" charset="0"/>
                <a:cs typeface="Arial" charset="0"/>
              </a:rPr>
              <a:t>, such as ( 64, 224, 208).</a:t>
            </a:r>
          </a:p>
        </p:txBody>
      </p:sp>
    </p:spTree>
    <p:extLst>
      <p:ext uri="{BB962C8B-B14F-4D97-AF65-F5344CB8AC3E}">
        <p14:creationId xmlns:p14="http://schemas.microsoft.com/office/powerpoint/2010/main" val="4851350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898" y="503238"/>
            <a:ext cx="7936115" cy="868362"/>
          </a:xfrm>
        </p:spPr>
        <p:txBody>
          <a:bodyPr>
            <a:normAutofit/>
          </a:bodyPr>
          <a:lstStyle/>
          <a:p>
            <a:pPr algn="l"/>
            <a:r>
              <a:rPr lang="en-US" dirty="0" smtClean="0">
                <a:latin typeface="Arial" charset="0"/>
                <a:ea typeface="Arial" charset="0"/>
                <a:cs typeface="Arial" charset="0"/>
              </a:rPr>
              <a:t>DNS </a:t>
            </a:r>
            <a:r>
              <a:rPr lang="en-US" dirty="0">
                <a:latin typeface="Arial" charset="0"/>
                <a:ea typeface="Arial" charset="0"/>
                <a:cs typeface="Arial" charset="0"/>
              </a:rPr>
              <a:t>A</a:t>
            </a:r>
            <a:r>
              <a:rPr lang="en-US" dirty="0" smtClean="0">
                <a:latin typeface="Arial" charset="0"/>
                <a:ea typeface="Arial" charset="0"/>
                <a:cs typeface="Arial" charset="0"/>
              </a:rPr>
              <a:t>pplication Example</a:t>
            </a:r>
            <a:endParaRPr lang="en-US" dirty="0">
              <a:latin typeface="Arial" charset="0"/>
              <a:ea typeface="Arial" charset="0"/>
              <a:cs typeface="Arial" charset="0"/>
            </a:endParaRPr>
          </a:p>
        </p:txBody>
      </p:sp>
      <p:sp>
        <p:nvSpPr>
          <p:cNvPr id="4" name="TextBox 3"/>
          <p:cNvSpPr txBox="1"/>
          <p:nvPr/>
        </p:nvSpPr>
        <p:spPr>
          <a:xfrm>
            <a:off x="291899" y="2376132"/>
            <a:ext cx="5640132" cy="3970317"/>
          </a:xfrm>
          <a:prstGeom prst="rect">
            <a:avLst/>
          </a:prstGeom>
          <a:solidFill>
            <a:srgbClr val="CCFFCC"/>
          </a:solidFill>
        </p:spPr>
        <p:txBody>
          <a:bodyPr wrap="square" rtlCol="0">
            <a:spAutoFit/>
          </a:bodyPr>
          <a:lstStyle/>
          <a:p>
            <a:r>
              <a:rPr lang="en-US" sz="1200" dirty="0" smtClean="0"/>
              <a:t>import </a:t>
            </a:r>
            <a:r>
              <a:rPr lang="en-US" sz="1200" dirty="0" err="1" smtClean="0"/>
              <a:t>java.util</a:t>
            </a:r>
            <a:r>
              <a:rPr lang="en-US" sz="1200" dirty="0" smtClean="0"/>
              <a:t>.*;</a:t>
            </a:r>
          </a:p>
          <a:p>
            <a:r>
              <a:rPr lang="en-US" sz="1200" dirty="0" smtClean="0"/>
              <a:t>public class </a:t>
            </a:r>
            <a:r>
              <a:rPr lang="en-US" sz="1200" dirty="0" err="1" smtClean="0"/>
              <a:t>DNSApplication</a:t>
            </a:r>
            <a:r>
              <a:rPr lang="en-US" sz="1200" dirty="0" smtClean="0"/>
              <a:t> {</a:t>
            </a:r>
          </a:p>
          <a:p>
            <a:r>
              <a:rPr lang="en-US" sz="1200" dirty="0" smtClean="0"/>
              <a:t>	public static void main(String[] </a:t>
            </a:r>
            <a:r>
              <a:rPr lang="en-US" sz="1200" dirty="0" err="1" smtClean="0"/>
              <a:t>args</a:t>
            </a:r>
            <a:r>
              <a:rPr lang="en-US" sz="1200" dirty="0" smtClean="0"/>
              <a:t>) {</a:t>
            </a:r>
          </a:p>
          <a:p>
            <a:r>
              <a:rPr lang="en-US" sz="1200" dirty="0" smtClean="0"/>
              <a:t>		Map&lt;</a:t>
            </a:r>
            <a:r>
              <a:rPr lang="en-US" sz="1200" dirty="0" err="1" smtClean="0"/>
              <a:t>String,String</a:t>
            </a:r>
            <a:r>
              <a:rPr lang="en-US" sz="1200" dirty="0" smtClean="0"/>
              <a:t>&gt; map = new </a:t>
            </a:r>
            <a:r>
              <a:rPr lang="en-US" sz="1200" dirty="0" err="1" smtClean="0"/>
              <a:t>HashTable</a:t>
            </a:r>
            <a:r>
              <a:rPr lang="en-US" sz="1200" dirty="0" smtClean="0"/>
              <a:t>&lt;String, String&gt;();</a:t>
            </a:r>
          </a:p>
          <a:p>
            <a:r>
              <a:rPr lang="pl-PL" sz="1200" dirty="0" smtClean="0"/>
              <a:t>		</a:t>
            </a:r>
            <a:r>
              <a:rPr lang="pl-PL" sz="1200" dirty="0" err="1" smtClean="0"/>
              <a:t>map.put</a:t>
            </a:r>
            <a:r>
              <a:rPr lang="pl-PL" sz="1200" dirty="0" smtClean="0"/>
              <a:t>("</a:t>
            </a:r>
            <a:r>
              <a:rPr lang="pl-PL" sz="1200" dirty="0" err="1" smtClean="0"/>
              <a:t>www.wiley.com</a:t>
            </a:r>
            <a:r>
              <a:rPr lang="pl-PL" sz="1200" dirty="0" smtClean="0"/>
              <a:t>" , "208.215.179.146");</a:t>
            </a:r>
          </a:p>
          <a:p>
            <a:r>
              <a:rPr lang="pt-BR" sz="1200" dirty="0" smtClean="0"/>
              <a:t>		</a:t>
            </a:r>
            <a:r>
              <a:rPr lang="pt-BR" sz="1200" dirty="0" err="1" smtClean="0"/>
              <a:t>map.put</a:t>
            </a:r>
            <a:r>
              <a:rPr lang="pt-BR" sz="1200" dirty="0" smtClean="0"/>
              <a:t>("</a:t>
            </a:r>
            <a:r>
              <a:rPr lang="pt-BR" sz="1200" dirty="0" err="1" smtClean="0"/>
              <a:t>http</a:t>
            </a:r>
            <a:r>
              <a:rPr lang="pt-BR" sz="1200" dirty="0" smtClean="0"/>
              <a:t>://</a:t>
            </a:r>
            <a:r>
              <a:rPr lang="pt-BR" sz="1200" dirty="0" err="1" smtClean="0"/>
              <a:t>localhost</a:t>
            </a:r>
            <a:r>
              <a:rPr lang="pt-BR" sz="1200" dirty="0" smtClean="0"/>
              <a:t>" , "127.0.0.0");</a:t>
            </a:r>
          </a:p>
          <a:p>
            <a:r>
              <a:rPr lang="nl-NL" sz="1200" dirty="0" smtClean="0"/>
              <a:t>		</a:t>
            </a:r>
            <a:r>
              <a:rPr lang="nl-NL" sz="1200" dirty="0" err="1" smtClean="0"/>
              <a:t>map.put</a:t>
            </a:r>
            <a:r>
              <a:rPr lang="nl-NL" sz="1200" dirty="0" smtClean="0"/>
              <a:t>("www.google.com" , "64.233.160.0");</a:t>
            </a:r>
          </a:p>
          <a:p>
            <a:r>
              <a:rPr lang="nl-NL" sz="1200" dirty="0" smtClean="0"/>
              <a:t>		</a:t>
            </a:r>
            <a:r>
              <a:rPr lang="nl-NL" sz="1200" dirty="0" err="1" smtClean="0"/>
              <a:t>map.put</a:t>
            </a:r>
            <a:r>
              <a:rPr lang="nl-NL" sz="1200" dirty="0" smtClean="0"/>
              <a:t>("www.google.com" , "64.233.160.0");</a:t>
            </a:r>
          </a:p>
          <a:p>
            <a:r>
              <a:rPr lang="nl-NL" sz="1200" dirty="0" smtClean="0"/>
              <a:t>		</a:t>
            </a:r>
            <a:r>
              <a:rPr lang="nl-NL" sz="1200" dirty="0" err="1" smtClean="0"/>
              <a:t>System.</a:t>
            </a:r>
            <a:r>
              <a:rPr lang="nl-NL" sz="1200" i="1" dirty="0" err="1" smtClean="0"/>
              <a:t>out.println</a:t>
            </a:r>
            <a:r>
              <a:rPr lang="nl-NL" sz="1200" i="1" dirty="0" smtClean="0"/>
              <a:t>("Printing </a:t>
            </a:r>
            <a:r>
              <a:rPr lang="nl-NL" sz="1200" i="1" dirty="0" err="1" smtClean="0"/>
              <a:t>entryset</a:t>
            </a:r>
            <a:r>
              <a:rPr lang="nl-NL" sz="1200" i="1" dirty="0" smtClean="0"/>
              <a:t>....");</a:t>
            </a:r>
          </a:p>
          <a:p>
            <a:r>
              <a:rPr lang="nl-NL" sz="1200" dirty="0" smtClean="0"/>
              <a:t>		</a:t>
            </a:r>
            <a:r>
              <a:rPr lang="nl-NL" sz="1200" dirty="0" err="1" smtClean="0"/>
              <a:t>Iterator</a:t>
            </a:r>
            <a:r>
              <a:rPr lang="nl-NL" sz="1200" dirty="0" smtClean="0"/>
              <a:t> </a:t>
            </a:r>
            <a:r>
              <a:rPr lang="nl-NL" sz="1200" dirty="0" err="1" smtClean="0"/>
              <a:t>it</a:t>
            </a:r>
            <a:r>
              <a:rPr lang="nl-NL" sz="1200" dirty="0" smtClean="0"/>
              <a:t> =</a:t>
            </a:r>
            <a:r>
              <a:rPr lang="nl-NL" sz="1200" dirty="0" err="1" smtClean="0"/>
              <a:t>null</a:t>
            </a:r>
            <a:r>
              <a:rPr lang="nl-NL" sz="1200" dirty="0" smtClean="0"/>
              <a:t>; </a:t>
            </a:r>
          </a:p>
          <a:p>
            <a:r>
              <a:rPr lang="nl-NL" sz="1200" dirty="0" smtClean="0"/>
              <a:t>		</a:t>
            </a:r>
            <a:r>
              <a:rPr lang="nl-NL" sz="1200" dirty="0" err="1" smtClean="0"/>
              <a:t>if</a:t>
            </a:r>
            <a:r>
              <a:rPr lang="nl-NL" sz="1200" dirty="0" smtClean="0"/>
              <a:t>(!</a:t>
            </a:r>
            <a:r>
              <a:rPr lang="nl-NL" sz="1200" dirty="0" err="1" smtClean="0"/>
              <a:t>map.isEmpty</a:t>
            </a:r>
            <a:r>
              <a:rPr lang="nl-NL" sz="1200" dirty="0" smtClean="0"/>
              <a:t>()){</a:t>
            </a:r>
          </a:p>
          <a:p>
            <a:r>
              <a:rPr lang="nl-NL" sz="1200" dirty="0" smtClean="0"/>
              <a:t>			</a:t>
            </a:r>
            <a:r>
              <a:rPr lang="nl-NL" sz="1200" dirty="0" err="1" smtClean="0"/>
              <a:t>it</a:t>
            </a:r>
            <a:r>
              <a:rPr lang="nl-NL" sz="1200" dirty="0" smtClean="0"/>
              <a:t>=  </a:t>
            </a:r>
            <a:r>
              <a:rPr lang="nl-NL" sz="1200" dirty="0" err="1" smtClean="0"/>
              <a:t>map.entrySet</a:t>
            </a:r>
            <a:r>
              <a:rPr lang="nl-NL" sz="1200" dirty="0" smtClean="0"/>
              <a:t>().</a:t>
            </a:r>
            <a:r>
              <a:rPr lang="nl-NL" sz="1200" dirty="0" err="1" smtClean="0"/>
              <a:t>iterator</a:t>
            </a:r>
            <a:r>
              <a:rPr lang="nl-NL" sz="1200" dirty="0" smtClean="0"/>
              <a:t>(); </a:t>
            </a:r>
          </a:p>
          <a:p>
            <a:r>
              <a:rPr lang="nl-NL" sz="1200" dirty="0" smtClean="0"/>
              <a:t>			</a:t>
            </a:r>
            <a:r>
              <a:rPr lang="nl-NL" sz="1200" dirty="0" err="1" smtClean="0"/>
              <a:t>while</a:t>
            </a:r>
            <a:r>
              <a:rPr lang="nl-NL" sz="1200" dirty="0" smtClean="0"/>
              <a:t>(</a:t>
            </a:r>
            <a:r>
              <a:rPr lang="nl-NL" sz="1200" dirty="0" err="1" smtClean="0"/>
              <a:t>it.hasNext</a:t>
            </a:r>
            <a:r>
              <a:rPr lang="nl-NL" sz="1200" dirty="0" smtClean="0"/>
              <a:t>()){</a:t>
            </a:r>
          </a:p>
          <a:p>
            <a:r>
              <a:rPr lang="nl-NL" sz="1200" dirty="0" smtClean="0"/>
              <a:t>				</a:t>
            </a:r>
            <a:r>
              <a:rPr lang="nl-NL" sz="1200" dirty="0" err="1" smtClean="0"/>
              <a:t>System.</a:t>
            </a:r>
            <a:r>
              <a:rPr lang="nl-NL" sz="1200" i="1" dirty="0" err="1" smtClean="0"/>
              <a:t>out.println</a:t>
            </a:r>
            <a:r>
              <a:rPr lang="nl-NL" sz="1200" i="1" dirty="0" smtClean="0"/>
              <a:t>(</a:t>
            </a:r>
            <a:r>
              <a:rPr lang="nl-NL" sz="1200" i="1" dirty="0" err="1" smtClean="0"/>
              <a:t>it.next</a:t>
            </a:r>
            <a:r>
              <a:rPr lang="nl-NL" sz="1200" i="1" dirty="0" smtClean="0"/>
              <a:t>());</a:t>
            </a:r>
          </a:p>
          <a:p>
            <a:r>
              <a:rPr lang="nl-NL" sz="1200" dirty="0" smtClean="0"/>
              <a:t>			}		</a:t>
            </a:r>
          </a:p>
          <a:p>
            <a:r>
              <a:rPr lang="nl-NL" sz="1200" dirty="0" smtClean="0"/>
              <a:t>			</a:t>
            </a:r>
            <a:r>
              <a:rPr lang="nl-NL" sz="1200" dirty="0" err="1" smtClean="0"/>
              <a:t>System.</a:t>
            </a:r>
            <a:r>
              <a:rPr lang="nl-NL" sz="1200" i="1" dirty="0" err="1" smtClean="0"/>
              <a:t>out.println</a:t>
            </a:r>
            <a:r>
              <a:rPr lang="nl-NL" sz="1200" i="1" dirty="0" smtClean="0"/>
              <a:t>("\n\</a:t>
            </a:r>
            <a:r>
              <a:rPr lang="nl-NL" sz="1200" i="1" dirty="0" err="1" smtClean="0"/>
              <a:t>nPrinting</a:t>
            </a:r>
            <a:r>
              <a:rPr lang="nl-NL" sz="1200" i="1" dirty="0" smtClean="0"/>
              <a:t> </a:t>
            </a:r>
            <a:r>
              <a:rPr lang="nl-NL" sz="1200" i="1" dirty="0" err="1" smtClean="0"/>
              <a:t>keyset</a:t>
            </a:r>
            <a:r>
              <a:rPr lang="nl-NL" sz="1200" i="1" dirty="0" smtClean="0"/>
              <a:t>......");		</a:t>
            </a:r>
          </a:p>
          <a:p>
            <a:r>
              <a:rPr lang="nl-NL" sz="1200" dirty="0" smtClean="0"/>
              <a:t>			</a:t>
            </a:r>
            <a:r>
              <a:rPr lang="nl-NL" sz="1200" dirty="0" err="1" smtClean="0"/>
              <a:t>it</a:t>
            </a:r>
            <a:r>
              <a:rPr lang="nl-NL" sz="1200" dirty="0" smtClean="0"/>
              <a:t> = </a:t>
            </a:r>
            <a:r>
              <a:rPr lang="nl-NL" sz="1200" dirty="0" err="1" smtClean="0"/>
              <a:t>map.keySet</a:t>
            </a:r>
            <a:r>
              <a:rPr lang="nl-NL" sz="1200" dirty="0" smtClean="0"/>
              <a:t>().</a:t>
            </a:r>
            <a:r>
              <a:rPr lang="nl-NL" sz="1200" dirty="0" err="1" smtClean="0"/>
              <a:t>iterator</a:t>
            </a:r>
            <a:r>
              <a:rPr lang="nl-NL" sz="1200" dirty="0" smtClean="0"/>
              <a:t>(); </a:t>
            </a:r>
          </a:p>
          <a:p>
            <a:r>
              <a:rPr lang="nl-NL" sz="1200" dirty="0" smtClean="0"/>
              <a:t>			</a:t>
            </a:r>
            <a:r>
              <a:rPr lang="nl-NL" sz="1200" dirty="0" err="1" smtClean="0"/>
              <a:t>while</a:t>
            </a:r>
            <a:r>
              <a:rPr lang="nl-NL" sz="1200" dirty="0" smtClean="0"/>
              <a:t>(</a:t>
            </a:r>
            <a:r>
              <a:rPr lang="nl-NL" sz="1200" dirty="0" err="1" smtClean="0"/>
              <a:t>it.hasNext</a:t>
            </a:r>
            <a:r>
              <a:rPr lang="nl-NL" sz="1200" dirty="0" smtClean="0"/>
              <a:t>()){</a:t>
            </a:r>
          </a:p>
          <a:p>
            <a:r>
              <a:rPr lang="nl-NL" sz="1200" dirty="0" smtClean="0"/>
              <a:t>				</a:t>
            </a:r>
            <a:r>
              <a:rPr lang="nl-NL" sz="1200" dirty="0" err="1" smtClean="0"/>
              <a:t>System.</a:t>
            </a:r>
            <a:r>
              <a:rPr lang="nl-NL" sz="1200" i="1" dirty="0" err="1" smtClean="0"/>
              <a:t>out.println</a:t>
            </a:r>
            <a:r>
              <a:rPr lang="nl-NL" sz="1200" i="1" dirty="0" smtClean="0"/>
              <a:t>(</a:t>
            </a:r>
            <a:r>
              <a:rPr lang="nl-NL" sz="1200" i="1" dirty="0" err="1" smtClean="0"/>
              <a:t>it.next</a:t>
            </a:r>
            <a:r>
              <a:rPr lang="nl-NL" sz="1200" i="1" dirty="0" smtClean="0"/>
              <a:t>());</a:t>
            </a:r>
          </a:p>
          <a:p>
            <a:r>
              <a:rPr lang="nl-NL" sz="1200" dirty="0" smtClean="0"/>
              <a:t>			}</a:t>
            </a:r>
          </a:p>
          <a:p>
            <a:r>
              <a:rPr lang="nl-NL" sz="1200" dirty="0" smtClean="0"/>
              <a:t>		}}}</a:t>
            </a:r>
            <a:endParaRPr lang="en-US" sz="1200" dirty="0"/>
          </a:p>
        </p:txBody>
      </p:sp>
      <p:sp>
        <p:nvSpPr>
          <p:cNvPr id="5" name="Rectangle 4"/>
          <p:cNvSpPr/>
          <p:nvPr/>
        </p:nvSpPr>
        <p:spPr>
          <a:xfrm>
            <a:off x="5791420" y="1618011"/>
            <a:ext cx="3066585" cy="1938992"/>
          </a:xfrm>
          <a:prstGeom prst="rect">
            <a:avLst/>
          </a:prstGeom>
          <a:solidFill>
            <a:schemeClr val="accent3">
              <a:lumMod val="60000"/>
              <a:lumOff val="40000"/>
            </a:schemeClr>
          </a:solidFill>
        </p:spPr>
        <p:txBody>
          <a:bodyPr wrap="square">
            <a:spAutoFit/>
          </a:bodyPr>
          <a:lstStyle/>
          <a:p>
            <a:r>
              <a:rPr lang="en-US" sz="1200" dirty="0"/>
              <a:t>Printing </a:t>
            </a:r>
            <a:r>
              <a:rPr lang="en-US" sz="1200" dirty="0" err="1"/>
              <a:t>entryset</a:t>
            </a:r>
            <a:r>
              <a:rPr lang="en-US" sz="1200" dirty="0"/>
              <a:t>....</a:t>
            </a:r>
          </a:p>
          <a:p>
            <a:r>
              <a:rPr lang="pl-PL" sz="1200" dirty="0" err="1"/>
              <a:t>www.wiley.com</a:t>
            </a:r>
            <a:r>
              <a:rPr lang="pl-PL" sz="1200" dirty="0"/>
              <a:t>=208.215.179.146</a:t>
            </a:r>
          </a:p>
          <a:p>
            <a:r>
              <a:rPr lang="pt-BR" sz="1200" dirty="0" err="1"/>
              <a:t>http</a:t>
            </a:r>
            <a:r>
              <a:rPr lang="pt-BR" sz="1200" dirty="0"/>
              <a:t>://</a:t>
            </a:r>
            <a:r>
              <a:rPr lang="pt-BR" sz="1200" dirty="0" err="1"/>
              <a:t>localhost</a:t>
            </a:r>
            <a:r>
              <a:rPr lang="pt-BR" sz="1200" dirty="0"/>
              <a:t>=127.0.0.0</a:t>
            </a:r>
          </a:p>
          <a:p>
            <a:r>
              <a:rPr lang="nl-NL" sz="1200" dirty="0"/>
              <a:t>www.google.com=64.233.160.0</a:t>
            </a:r>
          </a:p>
          <a:p>
            <a:endParaRPr lang="nl-NL" sz="1200" dirty="0"/>
          </a:p>
          <a:p>
            <a:endParaRPr lang="nl-NL" sz="1200" dirty="0"/>
          </a:p>
          <a:p>
            <a:r>
              <a:rPr lang="nl-NL" sz="1200" dirty="0"/>
              <a:t>Printing </a:t>
            </a:r>
            <a:r>
              <a:rPr lang="nl-NL" sz="1200" dirty="0" err="1"/>
              <a:t>keyset</a:t>
            </a:r>
            <a:r>
              <a:rPr lang="nl-NL" sz="1200" dirty="0"/>
              <a:t>......</a:t>
            </a:r>
          </a:p>
          <a:p>
            <a:r>
              <a:rPr lang="nl-NL" sz="1200" dirty="0" err="1"/>
              <a:t>www.wiley.com</a:t>
            </a:r>
            <a:endParaRPr lang="nl-NL" sz="1200" dirty="0"/>
          </a:p>
          <a:p>
            <a:r>
              <a:rPr lang="nl-NL" sz="1200" dirty="0"/>
              <a:t>http://</a:t>
            </a:r>
            <a:r>
              <a:rPr lang="nl-NL" sz="1200" dirty="0" err="1"/>
              <a:t>localhost</a:t>
            </a:r>
            <a:endParaRPr lang="nl-NL" sz="1200" dirty="0"/>
          </a:p>
          <a:p>
            <a:r>
              <a:rPr lang="nl-NL" sz="1200" dirty="0"/>
              <a:t>www.google.com</a:t>
            </a:r>
            <a:endParaRPr lang="en-US" sz="1200" dirty="0"/>
          </a:p>
        </p:txBody>
      </p:sp>
      <p:sp>
        <p:nvSpPr>
          <p:cNvPr id="6" name="Rectangle 5"/>
          <p:cNvSpPr/>
          <p:nvPr/>
        </p:nvSpPr>
        <p:spPr>
          <a:xfrm>
            <a:off x="291898" y="1628507"/>
            <a:ext cx="5499521"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The domain- name system ( DNS) maps a host name, such as </a:t>
            </a:r>
            <a:r>
              <a:rPr lang="en-US" sz="1400" dirty="0" err="1">
                <a:solidFill>
                  <a:srgbClr val="000000"/>
                </a:solidFill>
                <a:latin typeface="Times New Roman"/>
                <a:cs typeface="Times New Roman"/>
              </a:rPr>
              <a:t>www.wiley.com</a:t>
            </a:r>
            <a:r>
              <a:rPr lang="en-US" sz="1400" dirty="0">
                <a:solidFill>
                  <a:srgbClr val="000000"/>
                </a:solidFill>
                <a:latin typeface="Times New Roman"/>
                <a:cs typeface="Times New Roman"/>
              </a:rPr>
              <a:t> , to an Internet- Protocol ( IP) address, such as 208.215.179.146.</a:t>
            </a:r>
          </a:p>
        </p:txBody>
      </p:sp>
    </p:spTree>
    <p:extLst>
      <p:ext uri="{BB962C8B-B14F-4D97-AF65-F5344CB8AC3E}">
        <p14:creationId xmlns:p14="http://schemas.microsoft.com/office/powerpoint/2010/main" val="1816911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04" y="503238"/>
            <a:ext cx="7946610" cy="868362"/>
          </a:xfrm>
        </p:spPr>
        <p:txBody>
          <a:bodyPr/>
          <a:lstStyle/>
          <a:p>
            <a:pPr algn="l"/>
            <a:r>
              <a:rPr lang="en-US" dirty="0" smtClean="0">
                <a:latin typeface="Arial" charset="0"/>
                <a:ea typeface="Arial" charset="0"/>
                <a:cs typeface="Arial" charset="0"/>
              </a:rPr>
              <a:t>Social Media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281403" y="1511054"/>
            <a:ext cx="8650067" cy="5262978"/>
          </a:xfrm>
          <a:prstGeom prst="rect">
            <a:avLst/>
          </a:prstGeom>
          <a:solidFill>
            <a:srgbClr val="CCFFCC"/>
          </a:solidFill>
        </p:spPr>
        <p:txBody>
          <a:bodyPr wrap="square" rtlCol="0">
            <a:spAutoFit/>
          </a:bodyPr>
          <a:lstStyle/>
          <a:p>
            <a:r>
              <a:rPr lang="en-US" sz="1200" dirty="0" smtClean="0"/>
              <a:t>public </a:t>
            </a:r>
            <a:r>
              <a:rPr lang="en-US" sz="1200" dirty="0"/>
              <a:t>class User {</a:t>
            </a:r>
          </a:p>
          <a:p>
            <a:r>
              <a:rPr lang="en-US" sz="1200" dirty="0"/>
              <a:t>	private String username; </a:t>
            </a:r>
          </a:p>
          <a:p>
            <a:r>
              <a:rPr lang="en-US" sz="1200" dirty="0"/>
              <a:t>	private </a:t>
            </a:r>
            <a:r>
              <a:rPr lang="en-US" sz="1200" dirty="0" err="1"/>
              <a:t>int</a:t>
            </a:r>
            <a:r>
              <a:rPr lang="en-US" sz="1200" dirty="0"/>
              <a:t> </a:t>
            </a:r>
            <a:r>
              <a:rPr lang="en-US" sz="1200" dirty="0" err="1"/>
              <a:t>userid</a:t>
            </a:r>
            <a:r>
              <a:rPr lang="en-US" sz="1200" dirty="0"/>
              <a:t>;</a:t>
            </a:r>
          </a:p>
          <a:p>
            <a:r>
              <a:rPr lang="en-US" sz="1200" dirty="0"/>
              <a:t>	private String </a:t>
            </a:r>
            <a:r>
              <a:rPr lang="en-US" sz="1200" dirty="0" err="1"/>
              <a:t>phoneNumber</a:t>
            </a:r>
            <a:r>
              <a:rPr lang="en-US" sz="1200" dirty="0"/>
              <a:t>;</a:t>
            </a:r>
          </a:p>
          <a:p>
            <a:r>
              <a:rPr lang="en-US" sz="1200" dirty="0"/>
              <a:t>	private static </a:t>
            </a:r>
            <a:r>
              <a:rPr lang="en-US" sz="1200" dirty="0" err="1"/>
              <a:t>int</a:t>
            </a:r>
            <a:r>
              <a:rPr lang="en-US" sz="1200" dirty="0"/>
              <a:t> </a:t>
            </a:r>
            <a:r>
              <a:rPr lang="en-US" sz="1200" i="1" dirty="0"/>
              <a:t>total; </a:t>
            </a:r>
            <a:endParaRPr lang="en-US" sz="1200" i="1" dirty="0" smtClean="0"/>
          </a:p>
          <a:p>
            <a:endParaRPr lang="en-US" sz="1200" dirty="0"/>
          </a:p>
          <a:p>
            <a:r>
              <a:rPr lang="en-US" sz="1200" dirty="0"/>
              <a:t>	public User(String username){</a:t>
            </a:r>
          </a:p>
          <a:p>
            <a:r>
              <a:rPr lang="en-US" sz="1200" dirty="0"/>
              <a:t>		</a:t>
            </a:r>
            <a:r>
              <a:rPr lang="en-US" sz="1200" dirty="0" err="1"/>
              <a:t>this.username</a:t>
            </a:r>
            <a:r>
              <a:rPr lang="en-US" sz="1200" dirty="0"/>
              <a:t>= username; </a:t>
            </a:r>
          </a:p>
          <a:p>
            <a:r>
              <a:rPr lang="en-US" sz="1200" dirty="0"/>
              <a:t>		</a:t>
            </a:r>
            <a:r>
              <a:rPr lang="en-US" sz="1200" i="1" dirty="0"/>
              <a:t>total++;</a:t>
            </a:r>
          </a:p>
          <a:p>
            <a:r>
              <a:rPr lang="en-US" sz="1200" dirty="0"/>
              <a:t>		</a:t>
            </a:r>
            <a:r>
              <a:rPr lang="en-US" sz="1200" dirty="0" err="1"/>
              <a:t>userid</a:t>
            </a:r>
            <a:r>
              <a:rPr lang="en-US" sz="1200" dirty="0"/>
              <a:t>=</a:t>
            </a:r>
            <a:r>
              <a:rPr lang="en-US" sz="1200" i="1" dirty="0"/>
              <a:t>total;</a:t>
            </a:r>
          </a:p>
          <a:p>
            <a:r>
              <a:rPr lang="en-US" sz="1200" dirty="0"/>
              <a:t>	}</a:t>
            </a:r>
          </a:p>
          <a:p>
            <a:r>
              <a:rPr lang="en-US" sz="1200" dirty="0"/>
              <a:t>	</a:t>
            </a:r>
          </a:p>
          <a:p>
            <a:r>
              <a:rPr lang="en-US" sz="1200" dirty="0"/>
              <a:t>	public </a:t>
            </a:r>
            <a:r>
              <a:rPr lang="en-US" sz="1200" dirty="0" err="1"/>
              <a:t>boolean</a:t>
            </a:r>
            <a:r>
              <a:rPr lang="en-US" sz="1200" dirty="0"/>
              <a:t> </a:t>
            </a:r>
            <a:r>
              <a:rPr lang="en-US" sz="1200" dirty="0" err="1"/>
              <a:t>setPhoneNumber</a:t>
            </a:r>
            <a:r>
              <a:rPr lang="en-US" sz="1200" dirty="0"/>
              <a:t>(String phone){</a:t>
            </a:r>
          </a:p>
          <a:p>
            <a:r>
              <a:rPr lang="en-US" sz="1200" dirty="0"/>
              <a:t>		if(</a:t>
            </a:r>
            <a:r>
              <a:rPr lang="en-US" sz="1200" dirty="0" err="1"/>
              <a:t>phone.length</a:t>
            </a:r>
            <a:r>
              <a:rPr lang="en-US" sz="1200" dirty="0"/>
              <a:t>()!=10) return false;</a:t>
            </a:r>
          </a:p>
          <a:p>
            <a:r>
              <a:rPr lang="en-US" sz="1200" dirty="0"/>
              <a:t>		for(</a:t>
            </a:r>
            <a:r>
              <a:rPr lang="en-US" sz="1200" dirty="0" err="1"/>
              <a:t>int</a:t>
            </a:r>
            <a:r>
              <a:rPr lang="en-US" sz="1200" dirty="0"/>
              <a:t> </a:t>
            </a:r>
            <a:r>
              <a:rPr lang="en-US" sz="1200" dirty="0" err="1"/>
              <a:t>i</a:t>
            </a:r>
            <a:r>
              <a:rPr lang="en-US" sz="1200" dirty="0"/>
              <a:t>=0; </a:t>
            </a:r>
            <a:r>
              <a:rPr lang="en-US" sz="1200" dirty="0" err="1"/>
              <a:t>i</a:t>
            </a:r>
            <a:r>
              <a:rPr lang="en-US" sz="1200" dirty="0"/>
              <a:t>&lt;</a:t>
            </a:r>
            <a:r>
              <a:rPr lang="en-US" sz="1200" dirty="0" err="1"/>
              <a:t>phone.length</a:t>
            </a:r>
            <a:r>
              <a:rPr lang="en-US" sz="1200" dirty="0"/>
              <a:t>(); </a:t>
            </a:r>
            <a:r>
              <a:rPr lang="en-US" sz="1200" dirty="0" err="1"/>
              <a:t>i</a:t>
            </a:r>
            <a:r>
              <a:rPr lang="en-US" sz="1200" dirty="0"/>
              <a:t>++){</a:t>
            </a:r>
          </a:p>
          <a:p>
            <a:r>
              <a:rPr lang="en-US" sz="1200" dirty="0"/>
              <a:t>			if(!</a:t>
            </a:r>
            <a:r>
              <a:rPr lang="en-US" sz="1200" dirty="0" err="1"/>
              <a:t>Character.</a:t>
            </a:r>
            <a:r>
              <a:rPr lang="en-US" sz="1200" i="1" dirty="0" err="1"/>
              <a:t>isDigit</a:t>
            </a:r>
            <a:r>
              <a:rPr lang="en-US" sz="1200" i="1" dirty="0"/>
              <a:t>(</a:t>
            </a:r>
            <a:r>
              <a:rPr lang="en-US" sz="1200" i="1" dirty="0" err="1"/>
              <a:t>phone.charAt</a:t>
            </a:r>
            <a:r>
              <a:rPr lang="en-US" sz="1200" i="1" dirty="0"/>
              <a:t>(</a:t>
            </a:r>
            <a:r>
              <a:rPr lang="en-US" sz="1200" i="1" dirty="0" err="1"/>
              <a:t>i</a:t>
            </a:r>
            <a:r>
              <a:rPr lang="en-US" sz="1200" i="1" dirty="0"/>
              <a:t>))) return false;</a:t>
            </a:r>
          </a:p>
          <a:p>
            <a:r>
              <a:rPr lang="en-US" sz="1200" dirty="0"/>
              <a:t>		}</a:t>
            </a:r>
          </a:p>
          <a:p>
            <a:r>
              <a:rPr lang="en-US" sz="1200" dirty="0"/>
              <a:t>		</a:t>
            </a:r>
            <a:r>
              <a:rPr lang="en-US" sz="1200" dirty="0" err="1"/>
              <a:t>this.phoneNumber</a:t>
            </a:r>
            <a:r>
              <a:rPr lang="en-US" sz="1200" dirty="0"/>
              <a:t>=phone;</a:t>
            </a:r>
          </a:p>
          <a:p>
            <a:r>
              <a:rPr lang="en-US" sz="1200" dirty="0"/>
              <a:t>		return </a:t>
            </a:r>
            <a:r>
              <a:rPr lang="en-US" sz="1200" dirty="0" smtClean="0"/>
              <a:t>true;</a:t>
            </a:r>
          </a:p>
          <a:p>
            <a:r>
              <a:rPr lang="en-US" sz="1200" dirty="0" smtClean="0"/>
              <a:t>	}</a:t>
            </a:r>
          </a:p>
          <a:p>
            <a:r>
              <a:rPr lang="en-US" sz="1200" dirty="0"/>
              <a:t>	public String </a:t>
            </a:r>
            <a:r>
              <a:rPr lang="en-US" sz="1200" dirty="0" err="1"/>
              <a:t>getUsername</a:t>
            </a:r>
            <a:r>
              <a:rPr lang="en-US" sz="1200" dirty="0"/>
              <a:t>(){ return username; }</a:t>
            </a:r>
          </a:p>
          <a:p>
            <a:r>
              <a:rPr lang="en-US" sz="1200" dirty="0"/>
              <a:t>	public </a:t>
            </a:r>
            <a:r>
              <a:rPr lang="en-US" sz="1200" dirty="0" err="1"/>
              <a:t>int</a:t>
            </a:r>
            <a:r>
              <a:rPr lang="en-US" sz="1200" dirty="0"/>
              <a:t> </a:t>
            </a:r>
            <a:r>
              <a:rPr lang="en-US" sz="1200" dirty="0" err="1"/>
              <a:t>getUserid</a:t>
            </a:r>
            <a:r>
              <a:rPr lang="en-US" sz="1200" dirty="0"/>
              <a:t>() { return </a:t>
            </a:r>
            <a:r>
              <a:rPr lang="en-US" sz="1200" dirty="0" err="1"/>
              <a:t>userid</a:t>
            </a:r>
            <a:r>
              <a:rPr lang="en-US" sz="1200" dirty="0"/>
              <a:t>; }</a:t>
            </a:r>
          </a:p>
          <a:p>
            <a:r>
              <a:rPr lang="en-US" sz="1200" dirty="0"/>
              <a:t>	public static </a:t>
            </a:r>
            <a:r>
              <a:rPr lang="en-US" sz="1200" dirty="0" err="1"/>
              <a:t>int</a:t>
            </a:r>
            <a:r>
              <a:rPr lang="en-US" sz="1200" dirty="0"/>
              <a:t> </a:t>
            </a:r>
            <a:r>
              <a:rPr lang="en-US" sz="1200" dirty="0" err="1"/>
              <a:t>getTotal</a:t>
            </a:r>
            <a:r>
              <a:rPr lang="en-US" sz="1200" dirty="0"/>
              <a:t>(){ return </a:t>
            </a:r>
            <a:r>
              <a:rPr lang="en-US" sz="1200" i="1" dirty="0"/>
              <a:t>total; }</a:t>
            </a:r>
          </a:p>
          <a:p>
            <a:r>
              <a:rPr lang="en-US" sz="1200" dirty="0"/>
              <a:t>	public String </a:t>
            </a:r>
            <a:r>
              <a:rPr lang="en-US" sz="1200" dirty="0" err="1"/>
              <a:t>getPhoneNumber</a:t>
            </a:r>
            <a:r>
              <a:rPr lang="en-US" sz="1200" dirty="0"/>
              <a:t>() {return </a:t>
            </a:r>
            <a:r>
              <a:rPr lang="en-US" sz="1200" dirty="0" err="1"/>
              <a:t>phoneNumber</a:t>
            </a:r>
            <a:r>
              <a:rPr lang="en-US" sz="1200" dirty="0"/>
              <a:t>; }</a:t>
            </a:r>
          </a:p>
          <a:p>
            <a:r>
              <a:rPr lang="en-US" sz="1200" dirty="0"/>
              <a:t>	public String </a:t>
            </a:r>
            <a:r>
              <a:rPr lang="en-US" sz="1200" dirty="0" err="1"/>
              <a:t>toString</a:t>
            </a:r>
            <a:r>
              <a:rPr lang="en-US" sz="1200" dirty="0"/>
              <a:t>(){</a:t>
            </a:r>
          </a:p>
          <a:p>
            <a:r>
              <a:rPr lang="en-US" sz="1200" dirty="0"/>
              <a:t>		return "Username: " + </a:t>
            </a:r>
            <a:r>
              <a:rPr lang="en-US" sz="1200" dirty="0" err="1"/>
              <a:t>this.username</a:t>
            </a:r>
            <a:r>
              <a:rPr lang="en-US" sz="1200" dirty="0"/>
              <a:t> + "\</a:t>
            </a:r>
            <a:r>
              <a:rPr lang="en-US" sz="1200" dirty="0" err="1"/>
              <a:t>nUserid</a:t>
            </a:r>
            <a:r>
              <a:rPr lang="en-US" sz="1200" dirty="0"/>
              <a:t>: "+</a:t>
            </a:r>
            <a:r>
              <a:rPr lang="en-US" sz="1200" dirty="0" err="1"/>
              <a:t>this.userid</a:t>
            </a:r>
            <a:r>
              <a:rPr lang="en-US" sz="1200" dirty="0"/>
              <a:t> + "\</a:t>
            </a:r>
            <a:r>
              <a:rPr lang="en-US" sz="1200" dirty="0" err="1"/>
              <a:t>nphone</a:t>
            </a:r>
            <a:r>
              <a:rPr lang="en-US" sz="1200" dirty="0"/>
              <a:t> number: "+ </a:t>
            </a:r>
            <a:r>
              <a:rPr lang="en-US" sz="1200" dirty="0" err="1"/>
              <a:t>this.phoneNumber</a:t>
            </a:r>
            <a:r>
              <a:rPr lang="en-US" sz="1200" dirty="0"/>
              <a:t>;</a:t>
            </a:r>
          </a:p>
          <a:p>
            <a:r>
              <a:rPr lang="en-US" sz="1200" dirty="0"/>
              <a:t>	</a:t>
            </a:r>
            <a:r>
              <a:rPr lang="en-US" sz="1200" dirty="0" smtClean="0"/>
              <a:t>}}</a:t>
            </a:r>
            <a:endParaRPr lang="en-US" sz="1200" dirty="0"/>
          </a:p>
        </p:txBody>
      </p:sp>
      <p:sp>
        <p:nvSpPr>
          <p:cNvPr id="6" name="Rectangle 5"/>
          <p:cNvSpPr/>
          <p:nvPr/>
        </p:nvSpPr>
        <p:spPr>
          <a:xfrm>
            <a:off x="3429984" y="1511054"/>
            <a:ext cx="5499521"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1765956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04" y="503238"/>
            <a:ext cx="7946610" cy="868362"/>
          </a:xfrm>
        </p:spPr>
        <p:txBody>
          <a:bodyPr/>
          <a:lstStyle/>
          <a:p>
            <a:pPr algn="l"/>
            <a:r>
              <a:rPr lang="en-US" dirty="0" smtClean="0">
                <a:latin typeface="Arial" charset="0"/>
                <a:ea typeface="Arial" charset="0"/>
                <a:cs typeface="Arial" charset="0"/>
              </a:rPr>
              <a:t>Social </a:t>
            </a:r>
            <a:r>
              <a:rPr lang="en-US" dirty="0">
                <a:latin typeface="Arial" charset="0"/>
                <a:ea typeface="Arial" charset="0"/>
                <a:cs typeface="Arial" charset="0"/>
              </a:rPr>
              <a:t>M</a:t>
            </a:r>
            <a:r>
              <a:rPr lang="en-US" dirty="0" smtClean="0">
                <a:latin typeface="Arial" charset="0"/>
                <a:ea typeface="Arial" charset="0"/>
                <a:cs typeface="Arial" charset="0"/>
              </a:rPr>
              <a:t>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281403" y="1511054"/>
            <a:ext cx="8650067" cy="3693318"/>
          </a:xfrm>
          <a:prstGeom prst="rect">
            <a:avLst/>
          </a:prstGeom>
          <a:solidFill>
            <a:srgbClr val="CCFFCC"/>
          </a:solidFill>
        </p:spPr>
        <p:txBody>
          <a:bodyPr wrap="square" rtlCol="0">
            <a:spAutoFit/>
          </a:bodyPr>
          <a:lstStyle/>
          <a:p>
            <a:r>
              <a:rPr lang="en-US" sz="1200" dirty="0"/>
              <a:t>import </a:t>
            </a:r>
            <a:r>
              <a:rPr lang="en-US" sz="1200" dirty="0" err="1"/>
              <a:t>java.util</a:t>
            </a:r>
            <a:r>
              <a:rPr lang="en-US" sz="1200" dirty="0"/>
              <a:t>.*;</a:t>
            </a:r>
          </a:p>
          <a:p>
            <a:r>
              <a:rPr lang="en-US" sz="1200" dirty="0"/>
              <a:t>import </a:t>
            </a:r>
            <a:r>
              <a:rPr lang="en-US" sz="1200" dirty="0" err="1"/>
              <a:t>java.util.Map.Entry</a:t>
            </a:r>
            <a:r>
              <a:rPr lang="en-US" sz="1200" dirty="0"/>
              <a:t>;</a:t>
            </a:r>
          </a:p>
          <a:p>
            <a:r>
              <a:rPr lang="en-US" sz="1200" dirty="0"/>
              <a:t>import </a:t>
            </a:r>
            <a:r>
              <a:rPr lang="en-US" sz="1200" dirty="0" err="1"/>
              <a:t>javax.swing.JOptionPane</a:t>
            </a:r>
            <a:r>
              <a:rPr lang="en-US" sz="1200" dirty="0"/>
              <a:t>;</a:t>
            </a:r>
          </a:p>
          <a:p>
            <a:r>
              <a:rPr lang="en-US" sz="1200" dirty="0"/>
              <a:t>public class </a:t>
            </a:r>
            <a:r>
              <a:rPr lang="en-US" sz="1200" dirty="0" err="1"/>
              <a:t>SocialMediaUserApplication</a:t>
            </a:r>
            <a:r>
              <a:rPr lang="en-US" sz="1200" dirty="0"/>
              <a:t> {</a:t>
            </a:r>
          </a:p>
          <a:p>
            <a:r>
              <a:rPr lang="en-US" sz="1200" dirty="0"/>
              <a:t>	public static void main(String[] </a:t>
            </a:r>
            <a:r>
              <a:rPr lang="en-US" sz="1200" dirty="0" err="1"/>
              <a:t>args</a:t>
            </a:r>
            <a:r>
              <a:rPr lang="en-US" sz="1200" dirty="0"/>
              <a:t>) {</a:t>
            </a:r>
          </a:p>
          <a:p>
            <a:r>
              <a:rPr lang="en-US" sz="1200" dirty="0"/>
              <a:t>		Map&lt;</a:t>
            </a:r>
            <a:r>
              <a:rPr lang="en-US" sz="1200" dirty="0" err="1"/>
              <a:t>String,User</a:t>
            </a:r>
            <a:r>
              <a:rPr lang="en-US" sz="1200" dirty="0"/>
              <a:t>&gt; all = new </a:t>
            </a:r>
            <a:r>
              <a:rPr lang="en-US" sz="1200" dirty="0" err="1" smtClean="0"/>
              <a:t>HashTable</a:t>
            </a:r>
            <a:r>
              <a:rPr lang="en-US" sz="1200" dirty="0" smtClean="0"/>
              <a:t>&lt;</a:t>
            </a:r>
            <a:r>
              <a:rPr lang="en-US" sz="1200" dirty="0"/>
              <a:t>String, User&gt;();</a:t>
            </a:r>
          </a:p>
          <a:p>
            <a:r>
              <a:rPr lang="en-US" sz="1200" dirty="0"/>
              <a:t>		User </a:t>
            </a:r>
            <a:r>
              <a:rPr lang="en-US" sz="1200" dirty="0" err="1"/>
              <a:t>newUser</a:t>
            </a:r>
            <a:r>
              <a:rPr lang="en-US" sz="1200" dirty="0"/>
              <a:t> = null;</a:t>
            </a:r>
          </a:p>
          <a:p>
            <a:r>
              <a:rPr lang="en-US" sz="1200" dirty="0"/>
              <a:t>		while(</a:t>
            </a:r>
            <a:r>
              <a:rPr lang="en-US" sz="1200" dirty="0" err="1"/>
              <a:t>JOptionPane.</a:t>
            </a:r>
            <a:r>
              <a:rPr lang="en-US" sz="1200" i="1" dirty="0" err="1"/>
              <a:t>showConfirmDialog</a:t>
            </a:r>
            <a:r>
              <a:rPr lang="en-US" sz="1200" i="1" dirty="0"/>
              <a:t>(null, "Add another user?")==</a:t>
            </a:r>
            <a:r>
              <a:rPr lang="en-US" sz="1200" i="1" dirty="0" err="1"/>
              <a:t>JOptionPane.YES_OPTION</a:t>
            </a:r>
            <a:r>
              <a:rPr lang="en-US" sz="1200" i="1" dirty="0"/>
              <a:t>){</a:t>
            </a:r>
          </a:p>
          <a:p>
            <a:r>
              <a:rPr lang="en-US" sz="1200" dirty="0"/>
              <a:t>			</a:t>
            </a:r>
            <a:r>
              <a:rPr lang="en-US" sz="1200" dirty="0" err="1"/>
              <a:t>newUser</a:t>
            </a:r>
            <a:r>
              <a:rPr lang="en-US" sz="1200" dirty="0"/>
              <a:t>= </a:t>
            </a:r>
            <a:r>
              <a:rPr lang="en-US" sz="1200" i="1" dirty="0" err="1"/>
              <a:t>getInput</a:t>
            </a:r>
            <a:r>
              <a:rPr lang="en-US" sz="1200" i="1" dirty="0"/>
              <a:t>();</a:t>
            </a:r>
          </a:p>
          <a:p>
            <a:r>
              <a:rPr lang="en-US" sz="1200" dirty="0"/>
              <a:t>			</a:t>
            </a:r>
            <a:r>
              <a:rPr lang="en-US" sz="1200" dirty="0" err="1"/>
              <a:t>all.put</a:t>
            </a:r>
            <a:r>
              <a:rPr lang="en-US" sz="1200" dirty="0"/>
              <a:t>(</a:t>
            </a:r>
            <a:r>
              <a:rPr lang="en-US" sz="1200" dirty="0" err="1"/>
              <a:t>newUser.getUsername</a:t>
            </a:r>
            <a:r>
              <a:rPr lang="en-US" sz="1200" dirty="0"/>
              <a:t>(),</a:t>
            </a:r>
            <a:r>
              <a:rPr lang="en-US" sz="1200" dirty="0" err="1"/>
              <a:t>newUser</a:t>
            </a:r>
            <a:r>
              <a:rPr lang="en-US" sz="1200" dirty="0"/>
              <a:t>);</a:t>
            </a:r>
          </a:p>
          <a:p>
            <a:r>
              <a:rPr lang="en-US" sz="1200" dirty="0"/>
              <a:t>		}</a:t>
            </a:r>
          </a:p>
          <a:p>
            <a:r>
              <a:rPr lang="en-US" sz="1200" dirty="0"/>
              <a:t>		</a:t>
            </a:r>
            <a:r>
              <a:rPr lang="en-US" sz="1200" dirty="0" err="1"/>
              <a:t>System.</a:t>
            </a:r>
            <a:r>
              <a:rPr lang="en-US" sz="1200" i="1" dirty="0" err="1"/>
              <a:t>out.println</a:t>
            </a:r>
            <a:r>
              <a:rPr lang="en-US" sz="1200" i="1" dirty="0"/>
              <a:t>("Printing the content...");</a:t>
            </a:r>
          </a:p>
          <a:p>
            <a:r>
              <a:rPr lang="en-US" sz="1200" dirty="0"/>
              <a:t>		</a:t>
            </a:r>
            <a:r>
              <a:rPr lang="en-US" sz="1200" i="1" dirty="0" err="1"/>
              <a:t>displayAll</a:t>
            </a:r>
            <a:r>
              <a:rPr lang="en-US" sz="1200" i="1" dirty="0"/>
              <a:t>(all);</a:t>
            </a:r>
          </a:p>
          <a:p>
            <a:r>
              <a:rPr lang="en-US" sz="1200" dirty="0"/>
              <a:t>		</a:t>
            </a:r>
          </a:p>
          <a:p>
            <a:r>
              <a:rPr lang="en-US" sz="1200" dirty="0"/>
              <a:t>		</a:t>
            </a:r>
            <a:r>
              <a:rPr lang="en-US" sz="1200" dirty="0" err="1"/>
              <a:t>System.</a:t>
            </a:r>
            <a:r>
              <a:rPr lang="en-US" sz="1200" i="1" dirty="0" err="1"/>
              <a:t>out.println</a:t>
            </a:r>
            <a:r>
              <a:rPr lang="en-US" sz="1200" i="1" dirty="0"/>
              <a:t>("\n\</a:t>
            </a:r>
            <a:r>
              <a:rPr lang="en-US" sz="1200" i="1" dirty="0" err="1"/>
              <a:t>nRemoving</a:t>
            </a:r>
            <a:r>
              <a:rPr lang="en-US" sz="1200" i="1" dirty="0"/>
              <a:t> the content....");</a:t>
            </a:r>
          </a:p>
          <a:p>
            <a:r>
              <a:rPr lang="en-US" sz="1200" dirty="0"/>
              <a:t>		</a:t>
            </a:r>
            <a:r>
              <a:rPr lang="en-US" sz="1200" i="1" dirty="0"/>
              <a:t>remove(all);</a:t>
            </a:r>
          </a:p>
          <a:p>
            <a:r>
              <a:rPr lang="en-US" sz="1200" dirty="0"/>
              <a:t>		</a:t>
            </a:r>
            <a:r>
              <a:rPr lang="en-US" sz="1200" i="1" dirty="0" err="1"/>
              <a:t>displayAll</a:t>
            </a:r>
            <a:r>
              <a:rPr lang="en-US" sz="1200" i="1" dirty="0"/>
              <a:t>(all);</a:t>
            </a:r>
          </a:p>
          <a:p>
            <a:r>
              <a:rPr lang="en-US" sz="1200" dirty="0"/>
              <a:t>		</a:t>
            </a:r>
          </a:p>
          <a:p>
            <a:r>
              <a:rPr lang="en-US" sz="1200" dirty="0"/>
              <a:t>	}</a:t>
            </a:r>
          </a:p>
        </p:txBody>
      </p:sp>
      <p:sp>
        <p:nvSpPr>
          <p:cNvPr id="6" name="Rectangle 5"/>
          <p:cNvSpPr/>
          <p:nvPr/>
        </p:nvSpPr>
        <p:spPr>
          <a:xfrm>
            <a:off x="3589381" y="1511054"/>
            <a:ext cx="5340124"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647885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6" y="503238"/>
            <a:ext cx="8032537" cy="868362"/>
          </a:xfrm>
        </p:spPr>
        <p:txBody>
          <a:bodyPr/>
          <a:lstStyle/>
          <a:p>
            <a:pPr algn="l"/>
            <a:r>
              <a:rPr lang="en-US" dirty="0" smtClean="0">
                <a:latin typeface="Arial" charset="0"/>
                <a:ea typeface="Arial" charset="0"/>
                <a:cs typeface="Arial" charset="0"/>
              </a:rPr>
              <a:t>Social Media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195476" y="2249718"/>
            <a:ext cx="8650067" cy="4431981"/>
          </a:xfrm>
          <a:prstGeom prst="rect">
            <a:avLst/>
          </a:prstGeom>
          <a:solidFill>
            <a:srgbClr val="CCFFCC"/>
          </a:solidFill>
        </p:spPr>
        <p:txBody>
          <a:bodyPr wrap="square" rtlCol="0">
            <a:spAutoFit/>
          </a:bodyPr>
          <a:lstStyle/>
          <a:p>
            <a:r>
              <a:rPr lang="en-US" sz="1200" dirty="0"/>
              <a:t>	public static User </a:t>
            </a:r>
            <a:r>
              <a:rPr lang="en-US" sz="1200" dirty="0" err="1"/>
              <a:t>getInput</a:t>
            </a:r>
            <a:r>
              <a:rPr lang="en-US" sz="1200" dirty="0"/>
              <a:t>(){</a:t>
            </a:r>
          </a:p>
          <a:p>
            <a:r>
              <a:rPr lang="en-US" sz="1200" dirty="0"/>
              <a:t>		User user= new User(</a:t>
            </a:r>
            <a:r>
              <a:rPr lang="en-US" sz="1200" dirty="0" err="1"/>
              <a:t>JOptionPane.</a:t>
            </a:r>
            <a:r>
              <a:rPr lang="en-US" sz="1200" i="1" dirty="0" err="1"/>
              <a:t>showInputDialog</a:t>
            </a:r>
            <a:r>
              <a:rPr lang="en-US" sz="1200" i="1" dirty="0"/>
              <a:t>("Enter a username."));</a:t>
            </a:r>
          </a:p>
          <a:p>
            <a:r>
              <a:rPr lang="en-US" sz="1200" dirty="0"/>
              <a:t>		String </a:t>
            </a:r>
            <a:r>
              <a:rPr lang="en-US" sz="1200" dirty="0" err="1"/>
              <a:t>phoneNumber</a:t>
            </a:r>
            <a:r>
              <a:rPr lang="en-US" sz="1200" dirty="0"/>
              <a:t>="";</a:t>
            </a:r>
          </a:p>
          <a:p>
            <a:r>
              <a:rPr lang="en-US" sz="1200" dirty="0"/>
              <a:t>		do{</a:t>
            </a:r>
          </a:p>
          <a:p>
            <a:r>
              <a:rPr lang="en-US" sz="1200" dirty="0"/>
              <a:t>			</a:t>
            </a:r>
            <a:r>
              <a:rPr lang="en-US" sz="1200" dirty="0" err="1"/>
              <a:t>phoneNumber</a:t>
            </a:r>
            <a:r>
              <a:rPr lang="en-US" sz="1200" dirty="0"/>
              <a:t>=</a:t>
            </a:r>
            <a:r>
              <a:rPr lang="en-US" sz="1200" dirty="0" err="1"/>
              <a:t>JOptionPane.</a:t>
            </a:r>
            <a:r>
              <a:rPr lang="en-US" sz="1200" i="1" dirty="0" err="1"/>
              <a:t>showInputDialog</a:t>
            </a:r>
            <a:r>
              <a:rPr lang="en-US" sz="1200" i="1" dirty="0"/>
              <a:t>("Enter a 10 digit phone number (XXXXXXXXXX)");</a:t>
            </a:r>
          </a:p>
          <a:p>
            <a:r>
              <a:rPr lang="en-US" sz="1200" dirty="0"/>
              <a:t>		}while(!</a:t>
            </a:r>
            <a:r>
              <a:rPr lang="en-US" sz="1200" dirty="0" err="1"/>
              <a:t>user.setPhoneNumber</a:t>
            </a:r>
            <a:r>
              <a:rPr lang="en-US" sz="1200" dirty="0"/>
              <a:t>(</a:t>
            </a:r>
            <a:r>
              <a:rPr lang="en-US" sz="1200" dirty="0" err="1"/>
              <a:t>phoneNumber</a:t>
            </a:r>
            <a:r>
              <a:rPr lang="en-US" sz="1200" dirty="0"/>
              <a:t>));</a:t>
            </a:r>
          </a:p>
          <a:p>
            <a:r>
              <a:rPr lang="en-US" sz="1200" dirty="0"/>
              <a:t>		</a:t>
            </a:r>
          </a:p>
          <a:p>
            <a:r>
              <a:rPr lang="en-US" sz="1200" dirty="0"/>
              <a:t>		return user;</a:t>
            </a:r>
          </a:p>
          <a:p>
            <a:r>
              <a:rPr lang="en-US" sz="1200" dirty="0"/>
              <a:t>	}</a:t>
            </a:r>
          </a:p>
          <a:p>
            <a:r>
              <a:rPr lang="en-US" sz="1200" dirty="0"/>
              <a:t>	</a:t>
            </a:r>
          </a:p>
          <a:p>
            <a:r>
              <a:rPr lang="en-US" sz="1200" dirty="0"/>
              <a:t>	public static void </a:t>
            </a:r>
            <a:r>
              <a:rPr lang="en-US" sz="1200" dirty="0" err="1"/>
              <a:t>displayAll</a:t>
            </a:r>
            <a:r>
              <a:rPr lang="en-US" sz="1200" dirty="0"/>
              <a:t>(Map&lt;String, User&gt; all){</a:t>
            </a:r>
          </a:p>
          <a:p>
            <a:r>
              <a:rPr lang="en-US" sz="1200" dirty="0"/>
              <a:t>		Iterator it = </a:t>
            </a:r>
            <a:r>
              <a:rPr lang="en-US" sz="1200" dirty="0" err="1"/>
              <a:t>all.entrySet</a:t>
            </a:r>
            <a:r>
              <a:rPr lang="en-US" sz="1200" dirty="0"/>
              <a:t>().iterator(); </a:t>
            </a:r>
          </a:p>
          <a:p>
            <a:r>
              <a:rPr lang="en-US" sz="1200" dirty="0"/>
              <a:t>		while(</a:t>
            </a:r>
            <a:r>
              <a:rPr lang="en-US" sz="1200" dirty="0" err="1"/>
              <a:t>it.hasNext</a:t>
            </a:r>
            <a:r>
              <a:rPr lang="en-US" sz="1200" dirty="0"/>
              <a:t>()){</a:t>
            </a:r>
          </a:p>
          <a:p>
            <a:r>
              <a:rPr lang="en-US" sz="1200" dirty="0"/>
              <a:t>			</a:t>
            </a:r>
            <a:r>
              <a:rPr lang="en-US" sz="1200" dirty="0" err="1"/>
              <a:t>System.</a:t>
            </a:r>
            <a:r>
              <a:rPr lang="en-US" sz="1200" i="1" dirty="0" err="1"/>
              <a:t>out.println</a:t>
            </a:r>
            <a:r>
              <a:rPr lang="en-US" sz="1200" i="1" dirty="0"/>
              <a:t>( ((Entry&lt;String, User&gt;)</a:t>
            </a:r>
            <a:r>
              <a:rPr lang="en-US" sz="1200" i="1" dirty="0" err="1"/>
              <a:t>it.next</a:t>
            </a:r>
            <a:r>
              <a:rPr lang="en-US" sz="1200" i="1" dirty="0"/>
              <a:t>()).</a:t>
            </a:r>
            <a:r>
              <a:rPr lang="en-US" sz="1200" i="1" dirty="0" err="1"/>
              <a:t>getValue</a:t>
            </a:r>
            <a:r>
              <a:rPr lang="en-US" sz="1200" i="1" dirty="0"/>
              <a:t>().</a:t>
            </a:r>
            <a:r>
              <a:rPr lang="en-US" sz="1200" i="1" dirty="0" err="1"/>
              <a:t>toString</a:t>
            </a:r>
            <a:r>
              <a:rPr lang="en-US" sz="1200" i="1" dirty="0"/>
              <a:t>() +"\n");</a:t>
            </a:r>
          </a:p>
          <a:p>
            <a:r>
              <a:rPr lang="en-US" sz="1200" dirty="0"/>
              <a:t>		}</a:t>
            </a:r>
          </a:p>
          <a:p>
            <a:r>
              <a:rPr lang="en-US" sz="1200" dirty="0"/>
              <a:t>	}</a:t>
            </a:r>
          </a:p>
          <a:p>
            <a:r>
              <a:rPr lang="en-US" sz="1200" dirty="0"/>
              <a:t>	</a:t>
            </a:r>
          </a:p>
          <a:p>
            <a:r>
              <a:rPr lang="en-US" sz="1200" dirty="0"/>
              <a:t>	public static void remove(Map&lt;String, User&gt; all){</a:t>
            </a:r>
          </a:p>
          <a:p>
            <a:r>
              <a:rPr lang="en-US" sz="1200" dirty="0"/>
              <a:t>		String key = </a:t>
            </a:r>
            <a:r>
              <a:rPr lang="en-US" sz="1200" dirty="0" err="1"/>
              <a:t>JOptionPane.</a:t>
            </a:r>
            <a:r>
              <a:rPr lang="en-US" sz="1200" i="1" dirty="0" err="1"/>
              <a:t>showInputDialog</a:t>
            </a:r>
            <a:r>
              <a:rPr lang="en-US" sz="1200" i="1" dirty="0"/>
              <a:t>("Enter a username to remove.");</a:t>
            </a:r>
          </a:p>
          <a:p>
            <a:r>
              <a:rPr lang="en-US" sz="1200" dirty="0"/>
              <a:t>		if(</a:t>
            </a:r>
            <a:r>
              <a:rPr lang="en-US" sz="1200" dirty="0" err="1"/>
              <a:t>all.containsKey</a:t>
            </a:r>
            <a:r>
              <a:rPr lang="en-US" sz="1200" dirty="0"/>
              <a:t>(key)) </a:t>
            </a:r>
          </a:p>
          <a:p>
            <a:r>
              <a:rPr lang="en-US" sz="1200" dirty="0"/>
              <a:t>			</a:t>
            </a:r>
            <a:r>
              <a:rPr lang="en-US" sz="1200" dirty="0" err="1"/>
              <a:t>all.remove</a:t>
            </a:r>
            <a:r>
              <a:rPr lang="en-US" sz="1200" dirty="0"/>
              <a:t>(key);</a:t>
            </a:r>
          </a:p>
          <a:p>
            <a:r>
              <a:rPr lang="en-US" sz="1200" dirty="0"/>
              <a:t>	}</a:t>
            </a:r>
          </a:p>
          <a:p>
            <a:r>
              <a:rPr lang="en-US" sz="1200" dirty="0"/>
              <a:t>}</a:t>
            </a:r>
          </a:p>
        </p:txBody>
      </p:sp>
      <p:sp>
        <p:nvSpPr>
          <p:cNvPr id="6" name="Rectangle 5"/>
          <p:cNvSpPr/>
          <p:nvPr/>
        </p:nvSpPr>
        <p:spPr>
          <a:xfrm>
            <a:off x="3589381" y="1511054"/>
            <a:ext cx="5340124"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1270012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Exercise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err="1" smtClean="0"/>
              <a:t>Student.java</a:t>
            </a:r>
            <a:endParaRPr lang="en-US" dirty="0" smtClean="0"/>
          </a:p>
          <a:p>
            <a:r>
              <a:rPr lang="en-US" dirty="0" err="1" smtClean="0"/>
              <a:t>UniversityApplication.java</a:t>
            </a:r>
            <a:endParaRPr lang="en-US" dirty="0"/>
          </a:p>
        </p:txBody>
      </p:sp>
    </p:spTree>
    <p:extLst>
      <p:ext uri="{BB962C8B-B14F-4D97-AF65-F5344CB8AC3E}">
        <p14:creationId xmlns:p14="http://schemas.microsoft.com/office/powerpoint/2010/main" val="99667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The Map Interface</a:t>
            </a:r>
            <a:endParaRPr lang="en-US" dirty="0">
              <a:latin typeface="Arial" charset="0"/>
              <a:ea typeface="Arial" charset="0"/>
              <a:cs typeface="Arial" charset="0"/>
            </a:endParaRPr>
          </a:p>
        </p:txBody>
      </p:sp>
      <p:sp>
        <p:nvSpPr>
          <p:cNvPr id="3" name="Content Placeholder 2"/>
          <p:cNvSpPr>
            <a:spLocks noGrp="1"/>
          </p:cNvSpPr>
          <p:nvPr>
            <p:ph idx="1"/>
          </p:nvPr>
        </p:nvSpPr>
        <p:spPr>
          <a:xfrm>
            <a:off x="257193" y="1418962"/>
            <a:ext cx="7313613" cy="4056062"/>
          </a:xfrm>
        </p:spPr>
        <p:txBody>
          <a:bodyPr>
            <a:noAutofit/>
          </a:bodyPr>
          <a:lstStyle/>
          <a:p>
            <a:r>
              <a:rPr lang="en-US" sz="1800" dirty="0"/>
              <a:t>An object that maps keys to values. </a:t>
            </a:r>
            <a:endParaRPr lang="en-US" sz="1800" dirty="0" smtClean="0"/>
          </a:p>
          <a:p>
            <a:r>
              <a:rPr lang="en-US" sz="1800" dirty="0" smtClean="0"/>
              <a:t>A </a:t>
            </a:r>
            <a:r>
              <a:rPr lang="en-US" sz="1800" dirty="0"/>
              <a:t>map cannot contain duplicate keys; each key can map to at most one value</a:t>
            </a:r>
            <a:r>
              <a:rPr lang="en-US" sz="1800" dirty="0" smtClean="0"/>
              <a:t>.</a:t>
            </a:r>
          </a:p>
          <a:p>
            <a:r>
              <a:rPr lang="en-US" sz="1800" dirty="0"/>
              <a:t>This interface takes the place of the Dictionary class, which was a totally abstract class rather than an </a:t>
            </a:r>
            <a:r>
              <a:rPr lang="en-US" sz="1800" dirty="0" smtClean="0"/>
              <a:t>interface:</a:t>
            </a:r>
          </a:p>
          <a:p>
            <a:pPr marL="114300" indent="0">
              <a:buNone/>
            </a:pPr>
            <a:r>
              <a:rPr lang="en-US" sz="1800" dirty="0" smtClean="0"/>
              <a:t>          </a:t>
            </a:r>
            <a:r>
              <a:rPr lang="en-US" sz="1800" dirty="0" smtClean="0">
                <a:solidFill>
                  <a:schemeClr val="accent2">
                    <a:lumMod val="75000"/>
                  </a:schemeClr>
                </a:solidFill>
              </a:rPr>
              <a:t>public </a:t>
            </a:r>
            <a:r>
              <a:rPr lang="en-US" sz="1800" dirty="0">
                <a:solidFill>
                  <a:schemeClr val="accent2">
                    <a:lumMod val="75000"/>
                  </a:schemeClr>
                </a:solidFill>
              </a:rPr>
              <a:t>abstract class Dictionary&lt;K,V&gt; extends </a:t>
            </a:r>
            <a:r>
              <a:rPr lang="en-US" sz="1800" dirty="0" smtClean="0">
                <a:solidFill>
                  <a:schemeClr val="accent2">
                    <a:lumMod val="75000"/>
                  </a:schemeClr>
                </a:solidFill>
              </a:rPr>
              <a:t>Object</a:t>
            </a:r>
          </a:p>
          <a:p>
            <a:pPr marL="114300" indent="0">
              <a:buNone/>
            </a:pPr>
            <a:r>
              <a:rPr lang="en-US" sz="1800" dirty="0">
                <a:solidFill>
                  <a:schemeClr val="accent2">
                    <a:lumMod val="75000"/>
                  </a:schemeClr>
                </a:solidFill>
              </a:rPr>
              <a:t> </a:t>
            </a:r>
            <a:r>
              <a:rPr lang="en-US" sz="1800" dirty="0" smtClean="0">
                <a:solidFill>
                  <a:schemeClr val="accent2">
                    <a:lumMod val="75000"/>
                  </a:schemeClr>
                </a:solidFill>
              </a:rPr>
              <a:t>         interface MAP &lt;K,V&gt;</a:t>
            </a:r>
          </a:p>
          <a:p>
            <a:pPr marL="114300" indent="0">
              <a:buNone/>
            </a:pPr>
            <a:r>
              <a:rPr lang="en-US" sz="2000" dirty="0"/>
              <a:t> </a:t>
            </a:r>
            <a:r>
              <a:rPr lang="en-US" sz="2000" dirty="0" smtClean="0"/>
              <a:t>      …</a:t>
            </a:r>
          </a:p>
        </p:txBody>
      </p:sp>
      <p:grpSp>
        <p:nvGrpSpPr>
          <p:cNvPr id="4" name="Group 3"/>
          <p:cNvGrpSpPr/>
          <p:nvPr/>
        </p:nvGrpSpPr>
        <p:grpSpPr>
          <a:xfrm>
            <a:off x="5478343" y="4425638"/>
            <a:ext cx="3281807" cy="2098772"/>
            <a:chOff x="3196025" y="3358700"/>
            <a:chExt cx="3070084" cy="1970007"/>
          </a:xfrm>
        </p:grpSpPr>
        <p:sp>
          <p:nvSpPr>
            <p:cNvPr id="5" name="Oval 4"/>
            <p:cNvSpPr/>
            <p:nvPr/>
          </p:nvSpPr>
          <p:spPr>
            <a:xfrm>
              <a:off x="3196025" y="3617815"/>
              <a:ext cx="1049527" cy="1710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6" name="Oval 5"/>
            <p:cNvSpPr/>
            <p:nvPr/>
          </p:nvSpPr>
          <p:spPr>
            <a:xfrm>
              <a:off x="5216582" y="3617815"/>
              <a:ext cx="1049527" cy="1710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7" name="TextBox 6"/>
            <p:cNvSpPr txBox="1"/>
            <p:nvPr/>
          </p:nvSpPr>
          <p:spPr>
            <a:xfrm>
              <a:off x="3374447" y="3762630"/>
              <a:ext cx="512514" cy="288894"/>
            </a:xfrm>
            <a:prstGeom prst="rect">
              <a:avLst/>
            </a:prstGeom>
            <a:noFill/>
          </p:spPr>
          <p:txBody>
            <a:bodyPr wrap="none" rtlCol="0">
              <a:spAutoFit/>
            </a:bodyPr>
            <a:lstStyle/>
            <a:p>
              <a:r>
                <a:rPr lang="en-US" sz="1400" dirty="0" smtClean="0">
                  <a:solidFill>
                    <a:schemeClr val="bg1"/>
                  </a:solidFill>
                </a:rPr>
                <a:t>key 1 </a:t>
              </a:r>
              <a:endParaRPr lang="en-US" sz="1400" dirty="0">
                <a:solidFill>
                  <a:schemeClr val="bg1"/>
                </a:solidFill>
              </a:endParaRPr>
            </a:p>
          </p:txBody>
        </p:sp>
        <p:sp>
          <p:nvSpPr>
            <p:cNvPr id="8" name="TextBox 7"/>
            <p:cNvSpPr txBox="1"/>
            <p:nvPr/>
          </p:nvSpPr>
          <p:spPr>
            <a:xfrm>
              <a:off x="3437417" y="4112391"/>
              <a:ext cx="512514" cy="288894"/>
            </a:xfrm>
            <a:prstGeom prst="rect">
              <a:avLst/>
            </a:prstGeom>
            <a:noFill/>
          </p:spPr>
          <p:txBody>
            <a:bodyPr wrap="none" rtlCol="0">
              <a:spAutoFit/>
            </a:bodyPr>
            <a:lstStyle/>
            <a:p>
              <a:r>
                <a:rPr lang="en-US" sz="1400" dirty="0" smtClean="0">
                  <a:solidFill>
                    <a:schemeClr val="bg1"/>
                  </a:solidFill>
                </a:rPr>
                <a:t>key 2 </a:t>
              </a:r>
              <a:endParaRPr lang="en-US" sz="1400" dirty="0">
                <a:solidFill>
                  <a:schemeClr val="bg1"/>
                </a:solidFill>
              </a:endParaRPr>
            </a:p>
          </p:txBody>
        </p:sp>
        <p:sp>
          <p:nvSpPr>
            <p:cNvPr id="9" name="TextBox 8"/>
            <p:cNvSpPr txBox="1"/>
            <p:nvPr/>
          </p:nvSpPr>
          <p:spPr>
            <a:xfrm>
              <a:off x="3558331" y="4405879"/>
              <a:ext cx="295109" cy="288894"/>
            </a:xfrm>
            <a:prstGeom prst="rect">
              <a:avLst/>
            </a:prstGeom>
            <a:noFill/>
          </p:spPr>
          <p:txBody>
            <a:bodyPr wrap="none" rtlCol="0">
              <a:spAutoFit/>
            </a:bodyPr>
            <a:lstStyle/>
            <a:p>
              <a:r>
                <a:rPr lang="en-US" sz="1400" dirty="0" smtClean="0">
                  <a:solidFill>
                    <a:schemeClr val="bg1"/>
                  </a:solidFill>
                </a:rPr>
                <a:t>…</a:t>
              </a:r>
              <a:endParaRPr lang="en-US" sz="1400" dirty="0">
                <a:solidFill>
                  <a:schemeClr val="bg1"/>
                </a:solidFill>
              </a:endParaRPr>
            </a:p>
          </p:txBody>
        </p:sp>
        <p:sp>
          <p:nvSpPr>
            <p:cNvPr id="10" name="TextBox 9"/>
            <p:cNvSpPr txBox="1"/>
            <p:nvPr/>
          </p:nvSpPr>
          <p:spPr>
            <a:xfrm>
              <a:off x="3437417" y="4725404"/>
              <a:ext cx="520961" cy="288894"/>
            </a:xfrm>
            <a:prstGeom prst="rect">
              <a:avLst/>
            </a:prstGeom>
            <a:noFill/>
          </p:spPr>
          <p:txBody>
            <a:bodyPr wrap="none" rtlCol="0">
              <a:spAutoFit/>
            </a:bodyPr>
            <a:lstStyle/>
            <a:p>
              <a:r>
                <a:rPr lang="en-US" sz="1400" dirty="0" smtClean="0">
                  <a:solidFill>
                    <a:schemeClr val="bg1"/>
                  </a:solidFill>
                </a:rPr>
                <a:t>key n </a:t>
              </a:r>
              <a:endParaRPr lang="en-US" sz="1400" dirty="0">
                <a:solidFill>
                  <a:schemeClr val="bg1"/>
                </a:solidFill>
              </a:endParaRPr>
            </a:p>
          </p:txBody>
        </p:sp>
        <p:sp>
          <p:nvSpPr>
            <p:cNvPr id="11" name="TextBox 10"/>
            <p:cNvSpPr txBox="1"/>
            <p:nvPr/>
          </p:nvSpPr>
          <p:spPr>
            <a:xfrm>
              <a:off x="5447479" y="3804614"/>
              <a:ext cx="494414" cy="288894"/>
            </a:xfrm>
            <a:prstGeom prst="rect">
              <a:avLst/>
            </a:prstGeom>
            <a:noFill/>
          </p:spPr>
          <p:txBody>
            <a:bodyPr wrap="none" rtlCol="0">
              <a:spAutoFit/>
            </a:bodyPr>
            <a:lstStyle/>
            <a:p>
              <a:r>
                <a:rPr lang="en-US" sz="1400" dirty="0" err="1" smtClean="0">
                  <a:solidFill>
                    <a:schemeClr val="bg1"/>
                  </a:solidFill>
                </a:rPr>
                <a:t>val</a:t>
              </a:r>
              <a:r>
                <a:rPr lang="en-US" sz="1400" dirty="0" smtClean="0">
                  <a:solidFill>
                    <a:schemeClr val="bg1"/>
                  </a:solidFill>
                </a:rPr>
                <a:t> 1 </a:t>
              </a:r>
              <a:endParaRPr lang="en-US" sz="1400" dirty="0">
                <a:solidFill>
                  <a:schemeClr val="bg1"/>
                </a:solidFill>
              </a:endParaRPr>
            </a:p>
          </p:txBody>
        </p:sp>
        <p:sp>
          <p:nvSpPr>
            <p:cNvPr id="12" name="TextBox 11"/>
            <p:cNvSpPr txBox="1"/>
            <p:nvPr/>
          </p:nvSpPr>
          <p:spPr>
            <a:xfrm>
              <a:off x="5447479" y="4133383"/>
              <a:ext cx="452425" cy="288894"/>
            </a:xfrm>
            <a:prstGeom prst="rect">
              <a:avLst/>
            </a:prstGeom>
            <a:noFill/>
          </p:spPr>
          <p:txBody>
            <a:bodyPr wrap="none" rtlCol="0">
              <a:spAutoFit/>
            </a:bodyPr>
            <a:lstStyle/>
            <a:p>
              <a:r>
                <a:rPr lang="en-US" sz="1400" dirty="0" smtClean="0">
                  <a:solidFill>
                    <a:schemeClr val="bg1"/>
                  </a:solidFill>
                </a:rPr>
                <a:t>val2 </a:t>
              </a:r>
              <a:endParaRPr lang="en-US" sz="1400" dirty="0">
                <a:solidFill>
                  <a:schemeClr val="bg1"/>
                </a:solidFill>
              </a:endParaRPr>
            </a:p>
          </p:txBody>
        </p:sp>
        <p:sp>
          <p:nvSpPr>
            <p:cNvPr id="13" name="TextBox 12"/>
            <p:cNvSpPr txBox="1"/>
            <p:nvPr/>
          </p:nvSpPr>
          <p:spPr>
            <a:xfrm>
              <a:off x="5568393" y="4426871"/>
              <a:ext cx="295109" cy="288894"/>
            </a:xfrm>
            <a:prstGeom prst="rect">
              <a:avLst/>
            </a:prstGeom>
            <a:noFill/>
          </p:spPr>
          <p:txBody>
            <a:bodyPr wrap="none" rtlCol="0">
              <a:spAutoFit/>
            </a:bodyPr>
            <a:lstStyle/>
            <a:p>
              <a:r>
                <a:rPr lang="en-US" sz="1400" dirty="0" smtClean="0">
                  <a:solidFill>
                    <a:schemeClr val="bg1"/>
                  </a:solidFill>
                </a:rPr>
                <a:t>…</a:t>
              </a:r>
              <a:endParaRPr lang="en-US" sz="1400" dirty="0">
                <a:solidFill>
                  <a:schemeClr val="bg1"/>
                </a:solidFill>
              </a:endParaRPr>
            </a:p>
          </p:txBody>
        </p:sp>
        <p:sp>
          <p:nvSpPr>
            <p:cNvPr id="14" name="TextBox 13"/>
            <p:cNvSpPr txBox="1"/>
            <p:nvPr/>
          </p:nvSpPr>
          <p:spPr>
            <a:xfrm>
              <a:off x="5470063" y="4746396"/>
              <a:ext cx="502860" cy="288894"/>
            </a:xfrm>
            <a:prstGeom prst="rect">
              <a:avLst/>
            </a:prstGeom>
            <a:noFill/>
          </p:spPr>
          <p:txBody>
            <a:bodyPr wrap="none" rtlCol="0">
              <a:spAutoFit/>
            </a:bodyPr>
            <a:lstStyle/>
            <a:p>
              <a:r>
                <a:rPr lang="en-US" sz="1400" dirty="0" err="1" smtClean="0">
                  <a:solidFill>
                    <a:schemeClr val="bg1"/>
                  </a:solidFill>
                </a:rPr>
                <a:t>val</a:t>
              </a:r>
              <a:r>
                <a:rPr lang="en-US" sz="1400" dirty="0" smtClean="0">
                  <a:solidFill>
                    <a:schemeClr val="bg1"/>
                  </a:solidFill>
                </a:rPr>
                <a:t> n </a:t>
              </a:r>
              <a:endParaRPr lang="en-US" sz="1400" dirty="0">
                <a:solidFill>
                  <a:schemeClr val="bg1"/>
                </a:solidFill>
              </a:endParaRPr>
            </a:p>
          </p:txBody>
        </p:sp>
        <p:cxnSp>
          <p:nvCxnSpPr>
            <p:cNvPr id="15" name="Straight Connector 14"/>
            <p:cNvCxnSpPr/>
            <p:nvPr/>
          </p:nvCxnSpPr>
          <p:spPr>
            <a:xfrm flipV="1">
              <a:off x="3945117" y="3958503"/>
              <a:ext cx="1524946" cy="5689"/>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4033957" y="4287272"/>
              <a:ext cx="1436106" cy="18253"/>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075937" y="4940107"/>
              <a:ext cx="1436106" cy="5690"/>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374447" y="3358700"/>
              <a:ext cx="2779316" cy="317783"/>
            </a:xfrm>
            <a:prstGeom prst="rect">
              <a:avLst/>
            </a:prstGeom>
            <a:noFill/>
          </p:spPr>
          <p:txBody>
            <a:bodyPr wrap="none" rtlCol="0">
              <a:spAutoFit/>
            </a:bodyPr>
            <a:lstStyle/>
            <a:p>
              <a:r>
                <a:rPr lang="en-US" sz="1600" dirty="0" smtClean="0">
                  <a:latin typeface="Times New Roman"/>
                  <a:cs typeface="Times New Roman"/>
                </a:rPr>
                <a:t>A conceptual illustration of a map</a:t>
              </a:r>
              <a:endParaRPr lang="en-US" sz="1600" dirty="0">
                <a:latin typeface="Times New Roman"/>
                <a:cs typeface="Times New Roman"/>
              </a:endParaRPr>
            </a:p>
          </p:txBody>
        </p:sp>
      </p:grpSp>
      <p:sp>
        <p:nvSpPr>
          <p:cNvPr id="19" name="Rectangle 18"/>
          <p:cNvSpPr/>
          <p:nvPr/>
        </p:nvSpPr>
        <p:spPr>
          <a:xfrm>
            <a:off x="425452" y="5277402"/>
            <a:ext cx="4572000" cy="646331"/>
          </a:xfrm>
          <a:prstGeom prst="rect">
            <a:avLst/>
          </a:prstGeom>
        </p:spPr>
        <p:txBody>
          <a:bodyPr>
            <a:spAutoFit/>
          </a:bodyPr>
          <a:lstStyle/>
          <a:p>
            <a:pPr marL="114300" indent="0">
              <a:buNone/>
            </a:pPr>
            <a:r>
              <a:rPr lang="en-US" b="1" dirty="0">
                <a:solidFill>
                  <a:srgbClr val="FF0000"/>
                </a:solidFill>
              </a:rPr>
              <a:t>Dictionary&lt;Flight, Flight&gt; dictionary = new </a:t>
            </a:r>
            <a:r>
              <a:rPr lang="en-US" b="1" dirty="0" err="1">
                <a:solidFill>
                  <a:srgbClr val="FF0000"/>
                </a:solidFill>
              </a:rPr>
              <a:t>Hashtable</a:t>
            </a:r>
            <a:r>
              <a:rPr lang="en-US" b="1" dirty="0">
                <a:solidFill>
                  <a:srgbClr val="FF0000"/>
                </a:solidFill>
              </a:rPr>
              <a:t>&lt;Flight, Flight&gt;();</a:t>
            </a:r>
          </a:p>
        </p:txBody>
      </p:sp>
    </p:spTree>
    <p:extLst>
      <p:ext uri="{BB962C8B-B14F-4D97-AF65-F5344CB8AC3E}">
        <p14:creationId xmlns:p14="http://schemas.microsoft.com/office/powerpoint/2010/main" val="496093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Map Interface cont.</a:t>
            </a:r>
            <a:endParaRPr lang="en-US" dirty="0">
              <a:latin typeface="Arial" charset="0"/>
              <a:ea typeface="Arial" charset="0"/>
              <a:cs typeface="Arial" charset="0"/>
            </a:endParaRPr>
          </a:p>
        </p:txBody>
      </p:sp>
      <p:sp>
        <p:nvSpPr>
          <p:cNvPr id="3" name="Content Placeholder 2"/>
          <p:cNvSpPr>
            <a:spLocks noGrp="1"/>
          </p:cNvSpPr>
          <p:nvPr>
            <p:ph idx="1"/>
          </p:nvPr>
        </p:nvSpPr>
        <p:spPr>
          <a:xfrm>
            <a:off x="786003" y="1321664"/>
            <a:ext cx="7313613" cy="4056062"/>
          </a:xfrm>
        </p:spPr>
        <p:txBody>
          <a:bodyPr/>
          <a:lstStyle/>
          <a:p>
            <a:r>
              <a:rPr lang="en-US" sz="2200" dirty="0" smtClean="0"/>
              <a:t>Map is designed to efficiently store and retrieve values based on a unique search key for each entry. </a:t>
            </a:r>
          </a:p>
          <a:p>
            <a:r>
              <a:rPr lang="en-US" sz="2200" dirty="0" smtClean="0"/>
              <a:t>A map stores key-value pairs </a:t>
            </a:r>
            <a:r>
              <a:rPr lang="en-US" sz="2200" i="1" dirty="0" smtClean="0"/>
              <a:t>(</a:t>
            </a:r>
            <a:r>
              <a:rPr lang="en-US" sz="2200" i="1" dirty="0" err="1" smtClean="0"/>
              <a:t>k,v</a:t>
            </a:r>
            <a:r>
              <a:rPr lang="en-US" sz="2200" i="1" dirty="0" smtClean="0"/>
              <a:t>)</a:t>
            </a:r>
            <a:r>
              <a:rPr lang="en-US" sz="2200" dirty="0" smtClean="0"/>
              <a:t>, which we call </a:t>
            </a:r>
            <a:r>
              <a:rPr lang="en-US" sz="2200" b="1" i="1" dirty="0" smtClean="0"/>
              <a:t>entries</a:t>
            </a:r>
            <a:r>
              <a:rPr lang="en-US" sz="2200" dirty="0" smtClean="0"/>
              <a:t>.</a:t>
            </a:r>
          </a:p>
          <a:p>
            <a:r>
              <a:rPr lang="en-US" sz="2000" dirty="0"/>
              <a:t>Maps are also known as </a:t>
            </a:r>
            <a:r>
              <a:rPr lang="en-US" sz="2000" i="1" dirty="0"/>
              <a:t>Associative arrays</a:t>
            </a:r>
            <a:r>
              <a:rPr lang="en-US" sz="2000" dirty="0"/>
              <a:t>; the entry’s key serves like an index</a:t>
            </a:r>
            <a:r>
              <a:rPr lang="en-US" sz="2000" dirty="0" smtClean="0"/>
              <a:t>.</a:t>
            </a:r>
            <a:endParaRPr lang="en-US" sz="2200" i="1" dirty="0" smtClean="0"/>
          </a:p>
          <a:p>
            <a:r>
              <a:rPr lang="en-US" sz="2000" dirty="0" smtClean="0"/>
              <a:t>put(key , value): add a new element.</a:t>
            </a:r>
            <a:endParaRPr lang="en-US" sz="2000" dirty="0"/>
          </a:p>
        </p:txBody>
      </p:sp>
      <p:grpSp>
        <p:nvGrpSpPr>
          <p:cNvPr id="22" name="Group 21"/>
          <p:cNvGrpSpPr/>
          <p:nvPr/>
        </p:nvGrpSpPr>
        <p:grpSpPr>
          <a:xfrm>
            <a:off x="5765177" y="3714680"/>
            <a:ext cx="2853402" cy="1905311"/>
            <a:chOff x="3196025" y="3238903"/>
            <a:chExt cx="3070084" cy="2089804"/>
          </a:xfrm>
        </p:grpSpPr>
        <p:sp>
          <p:nvSpPr>
            <p:cNvPr id="4" name="Oval 3"/>
            <p:cNvSpPr/>
            <p:nvPr/>
          </p:nvSpPr>
          <p:spPr>
            <a:xfrm>
              <a:off x="3196025" y="3617815"/>
              <a:ext cx="1049527" cy="1710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Oval 4"/>
            <p:cNvSpPr/>
            <p:nvPr/>
          </p:nvSpPr>
          <p:spPr>
            <a:xfrm>
              <a:off x="5216582" y="3617815"/>
              <a:ext cx="1049527" cy="171089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7" name="TextBox 6"/>
            <p:cNvSpPr txBox="1"/>
            <p:nvPr/>
          </p:nvSpPr>
          <p:spPr>
            <a:xfrm>
              <a:off x="3374447" y="3762630"/>
              <a:ext cx="589462" cy="337579"/>
            </a:xfrm>
            <a:prstGeom prst="rect">
              <a:avLst/>
            </a:prstGeom>
            <a:noFill/>
          </p:spPr>
          <p:txBody>
            <a:bodyPr wrap="none" rtlCol="0">
              <a:spAutoFit/>
            </a:bodyPr>
            <a:lstStyle/>
            <a:p>
              <a:r>
                <a:rPr lang="en-US" sz="1400" dirty="0" smtClean="0">
                  <a:solidFill>
                    <a:srgbClr val="FFFFFF"/>
                  </a:solidFill>
                </a:rPr>
                <a:t>key 1 </a:t>
              </a:r>
              <a:endParaRPr lang="en-US" sz="1400" dirty="0">
                <a:solidFill>
                  <a:srgbClr val="FFFFFF"/>
                </a:solidFill>
              </a:endParaRPr>
            </a:p>
          </p:txBody>
        </p:sp>
        <p:sp>
          <p:nvSpPr>
            <p:cNvPr id="8" name="TextBox 7"/>
            <p:cNvSpPr txBox="1"/>
            <p:nvPr/>
          </p:nvSpPr>
          <p:spPr>
            <a:xfrm>
              <a:off x="3437417" y="4112391"/>
              <a:ext cx="589462" cy="337579"/>
            </a:xfrm>
            <a:prstGeom prst="rect">
              <a:avLst/>
            </a:prstGeom>
            <a:noFill/>
          </p:spPr>
          <p:txBody>
            <a:bodyPr wrap="none" rtlCol="0">
              <a:spAutoFit/>
            </a:bodyPr>
            <a:lstStyle/>
            <a:p>
              <a:r>
                <a:rPr lang="en-US" sz="1400" dirty="0" smtClean="0">
                  <a:solidFill>
                    <a:srgbClr val="FFFFFF"/>
                  </a:solidFill>
                </a:rPr>
                <a:t>key 2 </a:t>
              </a:r>
              <a:endParaRPr lang="en-US" sz="1400" dirty="0">
                <a:solidFill>
                  <a:srgbClr val="FFFFFF"/>
                </a:solidFill>
              </a:endParaRPr>
            </a:p>
          </p:txBody>
        </p:sp>
        <p:sp>
          <p:nvSpPr>
            <p:cNvPr id="9" name="TextBox 8"/>
            <p:cNvSpPr txBox="1"/>
            <p:nvPr/>
          </p:nvSpPr>
          <p:spPr>
            <a:xfrm>
              <a:off x="3558331" y="4405880"/>
              <a:ext cx="339417" cy="337579"/>
            </a:xfrm>
            <a:prstGeom prst="rect">
              <a:avLst/>
            </a:prstGeom>
            <a:noFill/>
          </p:spPr>
          <p:txBody>
            <a:bodyPr wrap="none" rtlCol="0">
              <a:spAutoFit/>
            </a:bodyPr>
            <a:lstStyle/>
            <a:p>
              <a:r>
                <a:rPr lang="en-US" sz="1400" dirty="0" smtClean="0">
                  <a:solidFill>
                    <a:srgbClr val="FFFFFF"/>
                  </a:solidFill>
                </a:rPr>
                <a:t>…</a:t>
              </a:r>
              <a:endParaRPr lang="en-US" sz="1400" dirty="0">
                <a:solidFill>
                  <a:srgbClr val="FFFFFF"/>
                </a:solidFill>
              </a:endParaRPr>
            </a:p>
          </p:txBody>
        </p:sp>
        <p:sp>
          <p:nvSpPr>
            <p:cNvPr id="10" name="TextBox 9"/>
            <p:cNvSpPr txBox="1"/>
            <p:nvPr/>
          </p:nvSpPr>
          <p:spPr>
            <a:xfrm>
              <a:off x="3437417" y="4725404"/>
              <a:ext cx="599177" cy="337579"/>
            </a:xfrm>
            <a:prstGeom prst="rect">
              <a:avLst/>
            </a:prstGeom>
            <a:noFill/>
          </p:spPr>
          <p:txBody>
            <a:bodyPr wrap="none" rtlCol="0">
              <a:spAutoFit/>
            </a:bodyPr>
            <a:lstStyle/>
            <a:p>
              <a:r>
                <a:rPr lang="en-US" sz="1400" dirty="0" smtClean="0">
                  <a:solidFill>
                    <a:srgbClr val="FFFFFF"/>
                  </a:solidFill>
                </a:rPr>
                <a:t>key n </a:t>
              </a:r>
              <a:endParaRPr lang="en-US" sz="1400" dirty="0">
                <a:solidFill>
                  <a:srgbClr val="FFFFFF"/>
                </a:solidFill>
              </a:endParaRPr>
            </a:p>
          </p:txBody>
        </p:sp>
        <p:sp>
          <p:nvSpPr>
            <p:cNvPr id="11" name="TextBox 10"/>
            <p:cNvSpPr txBox="1"/>
            <p:nvPr/>
          </p:nvSpPr>
          <p:spPr>
            <a:xfrm>
              <a:off x="5447479" y="3804614"/>
              <a:ext cx="568644" cy="337579"/>
            </a:xfrm>
            <a:prstGeom prst="rect">
              <a:avLst/>
            </a:prstGeom>
            <a:noFill/>
          </p:spPr>
          <p:txBody>
            <a:bodyPr wrap="none" rtlCol="0">
              <a:spAutoFit/>
            </a:bodyPr>
            <a:lstStyle/>
            <a:p>
              <a:r>
                <a:rPr lang="en-US" sz="1400" dirty="0" err="1" smtClean="0">
                  <a:solidFill>
                    <a:srgbClr val="FFFFFF"/>
                  </a:solidFill>
                </a:rPr>
                <a:t>val</a:t>
              </a:r>
              <a:r>
                <a:rPr lang="en-US" sz="1400" dirty="0" smtClean="0">
                  <a:solidFill>
                    <a:srgbClr val="FFFFFF"/>
                  </a:solidFill>
                </a:rPr>
                <a:t> 1 </a:t>
              </a:r>
              <a:endParaRPr lang="en-US" sz="1400" dirty="0">
                <a:solidFill>
                  <a:srgbClr val="FFFFFF"/>
                </a:solidFill>
              </a:endParaRPr>
            </a:p>
          </p:txBody>
        </p:sp>
        <p:sp>
          <p:nvSpPr>
            <p:cNvPr id="12" name="TextBox 11"/>
            <p:cNvSpPr txBox="1"/>
            <p:nvPr/>
          </p:nvSpPr>
          <p:spPr>
            <a:xfrm>
              <a:off x="5447479" y="4133383"/>
              <a:ext cx="520352" cy="337579"/>
            </a:xfrm>
            <a:prstGeom prst="rect">
              <a:avLst/>
            </a:prstGeom>
            <a:noFill/>
          </p:spPr>
          <p:txBody>
            <a:bodyPr wrap="none" rtlCol="0">
              <a:spAutoFit/>
            </a:bodyPr>
            <a:lstStyle/>
            <a:p>
              <a:r>
                <a:rPr lang="en-US" sz="1400" dirty="0" smtClean="0">
                  <a:solidFill>
                    <a:srgbClr val="FFFFFF"/>
                  </a:solidFill>
                </a:rPr>
                <a:t>val2 </a:t>
              </a:r>
              <a:endParaRPr lang="en-US" sz="1400" dirty="0">
                <a:solidFill>
                  <a:srgbClr val="FFFFFF"/>
                </a:solidFill>
              </a:endParaRPr>
            </a:p>
          </p:txBody>
        </p:sp>
        <p:sp>
          <p:nvSpPr>
            <p:cNvPr id="13" name="TextBox 12"/>
            <p:cNvSpPr txBox="1"/>
            <p:nvPr/>
          </p:nvSpPr>
          <p:spPr>
            <a:xfrm>
              <a:off x="5568393" y="4426871"/>
              <a:ext cx="339417" cy="337579"/>
            </a:xfrm>
            <a:prstGeom prst="rect">
              <a:avLst/>
            </a:prstGeom>
            <a:noFill/>
          </p:spPr>
          <p:txBody>
            <a:bodyPr wrap="none" rtlCol="0">
              <a:spAutoFit/>
            </a:bodyPr>
            <a:lstStyle/>
            <a:p>
              <a:r>
                <a:rPr lang="en-US" sz="1400" dirty="0" smtClean="0">
                  <a:solidFill>
                    <a:srgbClr val="FFFFFF"/>
                  </a:solidFill>
                </a:rPr>
                <a:t>…</a:t>
              </a:r>
              <a:endParaRPr lang="en-US" sz="1400" dirty="0">
                <a:solidFill>
                  <a:srgbClr val="FFFFFF"/>
                </a:solidFill>
              </a:endParaRPr>
            </a:p>
          </p:txBody>
        </p:sp>
        <p:sp>
          <p:nvSpPr>
            <p:cNvPr id="14" name="TextBox 13"/>
            <p:cNvSpPr txBox="1"/>
            <p:nvPr/>
          </p:nvSpPr>
          <p:spPr>
            <a:xfrm>
              <a:off x="5470063" y="4746396"/>
              <a:ext cx="578359" cy="337579"/>
            </a:xfrm>
            <a:prstGeom prst="rect">
              <a:avLst/>
            </a:prstGeom>
            <a:noFill/>
          </p:spPr>
          <p:txBody>
            <a:bodyPr wrap="none" rtlCol="0">
              <a:spAutoFit/>
            </a:bodyPr>
            <a:lstStyle/>
            <a:p>
              <a:r>
                <a:rPr lang="en-US" sz="1400" dirty="0" err="1" smtClean="0">
                  <a:solidFill>
                    <a:srgbClr val="FFFFFF"/>
                  </a:solidFill>
                </a:rPr>
                <a:t>val</a:t>
              </a:r>
              <a:r>
                <a:rPr lang="en-US" sz="1400" dirty="0" smtClean="0">
                  <a:solidFill>
                    <a:srgbClr val="FFFFFF"/>
                  </a:solidFill>
                </a:rPr>
                <a:t> n </a:t>
              </a:r>
              <a:endParaRPr lang="en-US" sz="1400" dirty="0">
                <a:solidFill>
                  <a:srgbClr val="FFFFFF"/>
                </a:solidFill>
              </a:endParaRPr>
            </a:p>
          </p:txBody>
        </p:sp>
        <p:cxnSp>
          <p:nvCxnSpPr>
            <p:cNvPr id="16" name="Straight Connector 15"/>
            <p:cNvCxnSpPr/>
            <p:nvPr/>
          </p:nvCxnSpPr>
          <p:spPr>
            <a:xfrm flipV="1">
              <a:off x="3945117" y="3958503"/>
              <a:ext cx="1524946" cy="5689"/>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4033957" y="4287272"/>
              <a:ext cx="1436106" cy="18253"/>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4075937" y="4940107"/>
              <a:ext cx="1436106" cy="5690"/>
            </a:xfrm>
            <a:prstGeom prst="line">
              <a:avLst/>
            </a:prstGeom>
            <a:ln>
              <a:solidFill>
                <a:schemeClr val="tx1"/>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37417" y="3238903"/>
              <a:ext cx="2246081" cy="303821"/>
            </a:xfrm>
            <a:prstGeom prst="rect">
              <a:avLst/>
            </a:prstGeom>
            <a:noFill/>
          </p:spPr>
          <p:txBody>
            <a:bodyPr wrap="none" rtlCol="0">
              <a:spAutoFit/>
            </a:bodyPr>
            <a:lstStyle/>
            <a:p>
              <a:r>
                <a:rPr lang="en-US" sz="1200" b="1" i="1" dirty="0" smtClean="0"/>
                <a:t>A conceptual illustration of a map</a:t>
              </a:r>
              <a:endParaRPr lang="en-US" sz="1200" b="1" i="1" dirty="0"/>
            </a:p>
          </p:txBody>
        </p:sp>
      </p:grpSp>
      <p:sp>
        <p:nvSpPr>
          <p:cNvPr id="24" name="TextBox 23"/>
          <p:cNvSpPr txBox="1"/>
          <p:nvPr/>
        </p:nvSpPr>
        <p:spPr>
          <a:xfrm>
            <a:off x="598230" y="4084074"/>
            <a:ext cx="5483968" cy="1815882"/>
          </a:xfrm>
          <a:prstGeom prst="rect">
            <a:avLst/>
          </a:prstGeom>
          <a:noFill/>
        </p:spPr>
        <p:txBody>
          <a:bodyPr wrap="none" rtlCol="0">
            <a:spAutoFit/>
          </a:bodyPr>
          <a:lstStyle/>
          <a:p>
            <a:r>
              <a:rPr lang="en-US" sz="1400" dirty="0" err="1" smtClean="0"/>
              <a:t>java.util</a:t>
            </a:r>
            <a:r>
              <a:rPr lang="en-US" sz="1400" dirty="0" smtClean="0"/>
              <a:t>.*; </a:t>
            </a:r>
          </a:p>
          <a:p>
            <a:r>
              <a:rPr lang="en-US" sz="1400" dirty="0" smtClean="0"/>
              <a:t>…</a:t>
            </a:r>
          </a:p>
          <a:p>
            <a:endParaRPr lang="en-US" sz="1400" dirty="0" smtClean="0"/>
          </a:p>
          <a:p>
            <a:r>
              <a:rPr lang="en-US" sz="1400" dirty="0" smtClean="0"/>
              <a:t>Map</a:t>
            </a:r>
            <a:r>
              <a:rPr lang="en-US" sz="1400" dirty="0"/>
              <a:t>&lt;Double, Flight&gt; flights = new </a:t>
            </a:r>
            <a:r>
              <a:rPr lang="en-US" sz="1400" dirty="0" err="1"/>
              <a:t>HashMap</a:t>
            </a:r>
            <a:r>
              <a:rPr lang="en-US" sz="1400" dirty="0"/>
              <a:t>&lt;Double, Flight&gt;()</a:t>
            </a:r>
            <a:r>
              <a:rPr lang="en-US" sz="1400" dirty="0" smtClean="0"/>
              <a:t>;</a:t>
            </a:r>
          </a:p>
          <a:p>
            <a:r>
              <a:rPr lang="en-US" sz="1400" dirty="0"/>
              <a:t>Random r = new Random(100000) ;</a:t>
            </a:r>
          </a:p>
          <a:p>
            <a:r>
              <a:rPr lang="en-US" sz="1400" dirty="0" err="1" smtClean="0"/>
              <a:t>flights.put</a:t>
            </a:r>
            <a:r>
              <a:rPr lang="en-US" sz="1400" dirty="0"/>
              <a:t>(</a:t>
            </a:r>
            <a:r>
              <a:rPr lang="en-US" sz="1400" dirty="0" err="1"/>
              <a:t>r.nextDouble</a:t>
            </a:r>
            <a:r>
              <a:rPr lang="en-US" sz="1400" dirty="0"/>
              <a:t>(), new Flight("KM120", 200, "Tom Jason", true));</a:t>
            </a:r>
          </a:p>
          <a:p>
            <a:r>
              <a:rPr lang="en-US" sz="1400" dirty="0" err="1" smtClean="0"/>
              <a:t>flights.put</a:t>
            </a:r>
            <a:r>
              <a:rPr lang="en-US" sz="1400" dirty="0"/>
              <a:t>(</a:t>
            </a:r>
            <a:r>
              <a:rPr lang="en-US" sz="1400" dirty="0" err="1"/>
              <a:t>r.nextDouble</a:t>
            </a:r>
            <a:r>
              <a:rPr lang="en-US" sz="1400" dirty="0"/>
              <a:t>(), new Flight("DB304", 228, "Mina Brown", false));</a:t>
            </a:r>
          </a:p>
          <a:p>
            <a:r>
              <a:rPr lang="en-US" sz="1400" dirty="0" err="1" smtClean="0"/>
              <a:t>flights.put</a:t>
            </a:r>
            <a:r>
              <a:rPr lang="en-US" sz="1400" dirty="0"/>
              <a:t>(</a:t>
            </a:r>
            <a:r>
              <a:rPr lang="en-US" sz="1400" dirty="0" err="1"/>
              <a:t>r.nextDouble</a:t>
            </a:r>
            <a:r>
              <a:rPr lang="en-US" sz="1400" dirty="0"/>
              <a:t>(), new Flight("EM110", 110, "Jon Thomas", false));</a:t>
            </a:r>
          </a:p>
        </p:txBody>
      </p:sp>
      <p:sp>
        <p:nvSpPr>
          <p:cNvPr id="26" name="Left Brace 25"/>
          <p:cNvSpPr/>
          <p:nvPr/>
        </p:nvSpPr>
        <p:spPr>
          <a:xfrm>
            <a:off x="480102" y="5270886"/>
            <a:ext cx="187773" cy="520376"/>
          </a:xfrm>
          <a:prstGeom prst="leftBrace">
            <a:avLst/>
          </a:pr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Line Callout 3 27"/>
          <p:cNvSpPr/>
          <p:nvPr/>
        </p:nvSpPr>
        <p:spPr>
          <a:xfrm>
            <a:off x="767381" y="5926642"/>
            <a:ext cx="1364385" cy="713746"/>
          </a:xfrm>
          <a:prstGeom prst="borderCallout3">
            <a:avLst>
              <a:gd name="adj1" fmla="val 18750"/>
              <a:gd name="adj2" fmla="val -8333"/>
              <a:gd name="adj3" fmla="val 18750"/>
              <a:gd name="adj4" fmla="val -16667"/>
              <a:gd name="adj5" fmla="val 17647"/>
              <a:gd name="adj6" fmla="val -35043"/>
              <a:gd name="adj7" fmla="val -47331"/>
              <a:gd name="adj8" fmla="val -17695"/>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9" name="TextBox 28"/>
          <p:cNvSpPr txBox="1"/>
          <p:nvPr/>
        </p:nvSpPr>
        <p:spPr>
          <a:xfrm>
            <a:off x="1018690" y="5897106"/>
            <a:ext cx="1405716" cy="738664"/>
          </a:xfrm>
          <a:prstGeom prst="rect">
            <a:avLst/>
          </a:prstGeom>
          <a:noFill/>
        </p:spPr>
        <p:txBody>
          <a:bodyPr wrap="square" rtlCol="0">
            <a:spAutoFit/>
          </a:bodyPr>
          <a:lstStyle/>
          <a:p>
            <a:r>
              <a:rPr lang="en-US" sz="1400" dirty="0" smtClean="0">
                <a:solidFill>
                  <a:srgbClr val="FFFFFF"/>
                </a:solidFill>
              </a:rPr>
              <a:t>Inserting new entries to the map</a:t>
            </a:r>
            <a:endParaRPr lang="en-US" sz="1400" dirty="0">
              <a:solidFill>
                <a:srgbClr val="FFFFFF"/>
              </a:solidFill>
            </a:endParaRPr>
          </a:p>
        </p:txBody>
      </p:sp>
    </p:spTree>
    <p:extLst>
      <p:ext uri="{BB962C8B-B14F-4D97-AF65-F5344CB8AC3E}">
        <p14:creationId xmlns:p14="http://schemas.microsoft.com/office/powerpoint/2010/main" val="1388931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The Map Interface</a:t>
            </a:r>
            <a:endParaRPr lang="en-US" dirty="0">
              <a:latin typeface="Arial" charset="0"/>
              <a:ea typeface="Arial" charset="0"/>
              <a:cs typeface="Arial" charset="0"/>
            </a:endParaRPr>
          </a:p>
        </p:txBody>
      </p:sp>
      <p:pic>
        <p:nvPicPr>
          <p:cNvPr id="6" name="Content Placeholder 5"/>
          <p:cNvPicPr>
            <a:picLocks noGrp="1" noChangeAspect="1"/>
          </p:cNvPicPr>
          <p:nvPr>
            <p:ph idx="1"/>
          </p:nvPr>
        </p:nvPicPr>
        <p:blipFill>
          <a:blip r:embed="rId3"/>
          <a:srcRect t="5959" b="5959"/>
          <a:stretch>
            <a:fillRect/>
          </a:stretch>
        </p:blipFill>
        <p:spPr/>
      </p:pic>
      <p:sp>
        <p:nvSpPr>
          <p:cNvPr id="7" name="Rectangle 6"/>
          <p:cNvSpPr/>
          <p:nvPr/>
        </p:nvSpPr>
        <p:spPr>
          <a:xfrm>
            <a:off x="914399" y="5627037"/>
            <a:ext cx="7313614" cy="230832"/>
          </a:xfrm>
          <a:prstGeom prst="rect">
            <a:avLst/>
          </a:prstGeom>
        </p:spPr>
        <p:txBody>
          <a:bodyPr wrap="square">
            <a:spAutoFit/>
          </a:bodyPr>
          <a:lstStyle/>
          <a:p>
            <a:r>
              <a:rPr lang="en-US" sz="900" dirty="0"/>
              <a:t>https://</a:t>
            </a:r>
            <a:r>
              <a:rPr lang="en-US" sz="900" dirty="0" err="1"/>
              <a:t>www.mathworks.com</a:t>
            </a:r>
            <a:r>
              <a:rPr lang="en-US" sz="900" dirty="0"/>
              <a:t>/help/</a:t>
            </a:r>
            <a:r>
              <a:rPr lang="en-US" sz="900" dirty="0" err="1"/>
              <a:t>matlab</a:t>
            </a:r>
            <a:r>
              <a:rPr lang="en-US" sz="900" dirty="0"/>
              <a:t>/</a:t>
            </a:r>
            <a:r>
              <a:rPr lang="en-US" sz="900" dirty="0" err="1"/>
              <a:t>matlab_prog</a:t>
            </a:r>
            <a:r>
              <a:rPr lang="en-US" sz="900" dirty="0"/>
              <a:t>/</a:t>
            </a:r>
            <a:r>
              <a:rPr lang="en-US" sz="900" dirty="0" err="1"/>
              <a:t>overview-of-the-map-data-structure.html?requestedDomain</a:t>
            </a:r>
            <a:r>
              <a:rPr lang="en-US" sz="900" dirty="0"/>
              <a:t>=</a:t>
            </a:r>
            <a:r>
              <a:rPr lang="en-US" sz="900" dirty="0" err="1"/>
              <a:t>www.mathworks.com</a:t>
            </a:r>
            <a:endParaRPr lang="en-US" sz="900" dirty="0"/>
          </a:p>
        </p:txBody>
      </p:sp>
      <p:sp>
        <p:nvSpPr>
          <p:cNvPr id="8" name="TextBox 7"/>
          <p:cNvSpPr txBox="1"/>
          <p:nvPr/>
        </p:nvSpPr>
        <p:spPr>
          <a:xfrm>
            <a:off x="3243141" y="1372170"/>
            <a:ext cx="518091" cy="369332"/>
          </a:xfrm>
          <a:prstGeom prst="rect">
            <a:avLst/>
          </a:prstGeom>
          <a:noFill/>
        </p:spPr>
        <p:txBody>
          <a:bodyPr wrap="none" rtlCol="0">
            <a:spAutoFit/>
          </a:bodyPr>
          <a:lstStyle/>
          <a:p>
            <a:r>
              <a:rPr lang="en-US" dirty="0" smtClean="0"/>
              <a:t>Key</a:t>
            </a:r>
            <a:endParaRPr lang="en-US" dirty="0"/>
          </a:p>
        </p:txBody>
      </p:sp>
      <p:sp>
        <p:nvSpPr>
          <p:cNvPr id="9" name="TextBox 8"/>
          <p:cNvSpPr txBox="1"/>
          <p:nvPr/>
        </p:nvSpPr>
        <p:spPr>
          <a:xfrm>
            <a:off x="4910062" y="1394850"/>
            <a:ext cx="712016" cy="369332"/>
          </a:xfrm>
          <a:prstGeom prst="rect">
            <a:avLst/>
          </a:prstGeom>
          <a:noFill/>
        </p:spPr>
        <p:txBody>
          <a:bodyPr wrap="none" rtlCol="0">
            <a:spAutoFit/>
          </a:bodyPr>
          <a:lstStyle/>
          <a:p>
            <a:r>
              <a:rPr lang="en-US" dirty="0" smtClean="0"/>
              <a:t>Value</a:t>
            </a:r>
            <a:endParaRPr lang="en-US" dirty="0"/>
          </a:p>
        </p:txBody>
      </p:sp>
      <p:sp>
        <p:nvSpPr>
          <p:cNvPr id="10" name="Rectangle 9"/>
          <p:cNvSpPr/>
          <p:nvPr/>
        </p:nvSpPr>
        <p:spPr>
          <a:xfrm>
            <a:off x="2800890" y="4009546"/>
            <a:ext cx="3401892" cy="458502"/>
          </a:xfrm>
          <a:prstGeom prst="rect">
            <a:avLst/>
          </a:prstGeom>
          <a:noFill/>
          <a:ln w="57150"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358040" y="3285443"/>
            <a:ext cx="697627" cy="369332"/>
          </a:xfrm>
          <a:prstGeom prst="rect">
            <a:avLst/>
          </a:prstGeom>
          <a:noFill/>
        </p:spPr>
        <p:txBody>
          <a:bodyPr wrap="none" rtlCol="0">
            <a:spAutoFit/>
          </a:bodyPr>
          <a:lstStyle/>
          <a:p>
            <a:r>
              <a:rPr lang="en-US" dirty="0" smtClean="0"/>
              <a:t>Entry</a:t>
            </a:r>
            <a:endParaRPr lang="en-US" dirty="0"/>
          </a:p>
        </p:txBody>
      </p:sp>
      <p:cxnSp>
        <p:nvCxnSpPr>
          <p:cNvPr id="13" name="Straight Arrow Connector 12"/>
          <p:cNvCxnSpPr/>
          <p:nvPr/>
        </p:nvCxnSpPr>
        <p:spPr>
          <a:xfrm>
            <a:off x="2055667" y="3538150"/>
            <a:ext cx="745223" cy="4713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70176" y="4362764"/>
            <a:ext cx="1382673" cy="369332"/>
          </a:xfrm>
          <a:prstGeom prst="rect">
            <a:avLst/>
          </a:prstGeom>
          <a:noFill/>
        </p:spPr>
        <p:txBody>
          <a:bodyPr wrap="none" rtlCol="0">
            <a:spAutoFit/>
          </a:bodyPr>
          <a:lstStyle/>
          <a:p>
            <a:r>
              <a:rPr lang="en-US" dirty="0" smtClean="0"/>
              <a:t>&lt;“Aug”,37.3&gt;</a:t>
            </a:r>
            <a:endParaRPr lang="en-US" dirty="0"/>
          </a:p>
        </p:txBody>
      </p:sp>
      <p:sp>
        <p:nvSpPr>
          <p:cNvPr id="16" name="TextBox 15"/>
          <p:cNvSpPr txBox="1"/>
          <p:nvPr/>
        </p:nvSpPr>
        <p:spPr>
          <a:xfrm>
            <a:off x="532822" y="3807175"/>
            <a:ext cx="1274708" cy="369332"/>
          </a:xfrm>
          <a:prstGeom prst="rect">
            <a:avLst/>
          </a:prstGeom>
          <a:noFill/>
        </p:spPr>
        <p:txBody>
          <a:bodyPr wrap="none" rtlCol="0">
            <a:spAutoFit/>
          </a:bodyPr>
          <a:lstStyle/>
          <a:p>
            <a:r>
              <a:rPr lang="en-US" dirty="0" smtClean="0"/>
              <a:t>Unique Key</a:t>
            </a:r>
            <a:endParaRPr lang="en-US" dirty="0"/>
          </a:p>
        </p:txBody>
      </p:sp>
      <p:sp>
        <p:nvSpPr>
          <p:cNvPr id="17" name="TextBox 16"/>
          <p:cNvSpPr txBox="1"/>
          <p:nvPr/>
        </p:nvSpPr>
        <p:spPr>
          <a:xfrm>
            <a:off x="7572553" y="3659753"/>
            <a:ext cx="655460" cy="369332"/>
          </a:xfrm>
          <a:prstGeom prst="rect">
            <a:avLst/>
          </a:prstGeom>
          <a:noFill/>
        </p:spPr>
        <p:txBody>
          <a:bodyPr wrap="none" rtlCol="0">
            <a:spAutoFit/>
          </a:bodyPr>
          <a:lstStyle/>
          <a:p>
            <a:r>
              <a:rPr lang="en-US" dirty="0" smtClean="0"/>
              <a:t>value</a:t>
            </a:r>
            <a:endParaRPr lang="en-US" dirty="0"/>
          </a:p>
        </p:txBody>
      </p:sp>
      <p:sp>
        <p:nvSpPr>
          <p:cNvPr id="18" name="TextBox 17"/>
          <p:cNvSpPr txBox="1"/>
          <p:nvPr/>
        </p:nvSpPr>
        <p:spPr>
          <a:xfrm>
            <a:off x="532822" y="4699830"/>
            <a:ext cx="2146604" cy="369332"/>
          </a:xfrm>
          <a:prstGeom prst="rect">
            <a:avLst/>
          </a:prstGeom>
          <a:noFill/>
        </p:spPr>
        <p:txBody>
          <a:bodyPr wrap="none" rtlCol="0">
            <a:spAutoFit/>
          </a:bodyPr>
          <a:lstStyle/>
          <a:p>
            <a:r>
              <a:rPr lang="en-US" dirty="0" smtClean="0"/>
              <a:t>Map &lt;</a:t>
            </a:r>
            <a:r>
              <a:rPr lang="en-US" dirty="0" err="1" smtClean="0"/>
              <a:t>String,Integer</a:t>
            </a:r>
            <a:r>
              <a:rPr lang="en-US" dirty="0" smtClean="0"/>
              <a:t>&gt;</a:t>
            </a:r>
            <a:endParaRPr lang="en-US" dirty="0"/>
          </a:p>
        </p:txBody>
      </p:sp>
    </p:spTree>
    <p:extLst>
      <p:ext uri="{BB962C8B-B14F-4D97-AF65-F5344CB8AC3E}">
        <p14:creationId xmlns:p14="http://schemas.microsoft.com/office/powerpoint/2010/main" val="879554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3754" y="242413"/>
            <a:ext cx="7794259" cy="868362"/>
          </a:xfrm>
        </p:spPr>
        <p:txBody>
          <a:bodyPr>
            <a:normAutofit/>
          </a:bodyPr>
          <a:lstStyle/>
          <a:p>
            <a:pPr algn="l"/>
            <a:r>
              <a:rPr lang="en-US" dirty="0" smtClean="0">
                <a:latin typeface="Arial" charset="0"/>
                <a:ea typeface="Arial" charset="0"/>
                <a:cs typeface="Arial" charset="0"/>
              </a:rPr>
              <a:t>Map as an Abstract Type</a:t>
            </a:r>
            <a:endParaRPr lang="en-US" dirty="0">
              <a:latin typeface="Arial" charset="0"/>
              <a:ea typeface="Arial" charset="0"/>
              <a:cs typeface="Arial" charset="0"/>
            </a:endParaRPr>
          </a:p>
        </p:txBody>
      </p:sp>
      <p:pic>
        <p:nvPicPr>
          <p:cNvPr id="4" name="Content Placeholder 3" descr="Screen Shot 2014-11-04 at 2.42.0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8751" t="36325" r="40387" b="28077"/>
          <a:stretch/>
        </p:blipFill>
        <p:spPr>
          <a:xfrm>
            <a:off x="590757" y="1204694"/>
            <a:ext cx="8367557" cy="5429057"/>
          </a:xfrm>
        </p:spPr>
      </p:pic>
    </p:spTree>
    <p:extLst>
      <p:ext uri="{BB962C8B-B14F-4D97-AF65-F5344CB8AC3E}">
        <p14:creationId xmlns:p14="http://schemas.microsoft.com/office/powerpoint/2010/main" val="2130044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Map Operations</a:t>
            </a:r>
            <a:endParaRPr lang="en-US" dirty="0">
              <a:latin typeface="Arial" charset="0"/>
              <a:ea typeface="Arial" charset="0"/>
              <a:cs typeface="Arial" charset="0"/>
            </a:endParaRPr>
          </a:p>
        </p:txBody>
      </p:sp>
      <p:pic>
        <p:nvPicPr>
          <p:cNvPr id="4" name="Content Placeholder 3" descr="Screen Shot 2014-11-04 at 2.40.5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321" t="32017" r="44469" b="28757"/>
          <a:stretch/>
        </p:blipFill>
        <p:spPr>
          <a:xfrm>
            <a:off x="2046576" y="1679403"/>
            <a:ext cx="5045855" cy="4796795"/>
          </a:xfrm>
        </p:spPr>
      </p:pic>
      <p:sp>
        <p:nvSpPr>
          <p:cNvPr id="3" name="TextBox 2"/>
          <p:cNvSpPr txBox="1"/>
          <p:nvPr/>
        </p:nvSpPr>
        <p:spPr>
          <a:xfrm>
            <a:off x="3617345" y="3118563"/>
            <a:ext cx="469136" cy="307777"/>
          </a:xfrm>
          <a:prstGeom prst="rect">
            <a:avLst/>
          </a:prstGeom>
          <a:solidFill>
            <a:srgbClr val="FFFFFF"/>
          </a:solidFill>
        </p:spPr>
        <p:txBody>
          <a:bodyPr wrap="none" rtlCol="0">
            <a:spAutoFit/>
          </a:bodyPr>
          <a:lstStyle/>
          <a:p>
            <a:r>
              <a:rPr lang="en-US" sz="1400" dirty="0" smtClean="0"/>
              <a:t>null</a:t>
            </a:r>
            <a:endParaRPr lang="en-US" sz="1400" dirty="0"/>
          </a:p>
        </p:txBody>
      </p:sp>
    </p:spTree>
    <p:extLst>
      <p:ext uri="{BB962C8B-B14F-4D97-AF65-F5344CB8AC3E}">
        <p14:creationId xmlns:p14="http://schemas.microsoft.com/office/powerpoint/2010/main" val="1246644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380" y="390403"/>
            <a:ext cx="7313613" cy="868362"/>
          </a:xfrm>
        </p:spPr>
        <p:txBody>
          <a:bodyPr>
            <a:normAutofit/>
          </a:bodyPr>
          <a:lstStyle/>
          <a:p>
            <a:pPr algn="l"/>
            <a:r>
              <a:rPr lang="en-US" dirty="0" smtClean="0">
                <a:latin typeface="Arial" charset="0"/>
                <a:ea typeface="Arial" charset="0"/>
                <a:cs typeface="Arial" charset="0"/>
              </a:rPr>
              <a:t>Entry&lt;</a:t>
            </a:r>
            <a:r>
              <a:rPr lang="en-US" dirty="0" err="1" smtClean="0">
                <a:latin typeface="Arial" charset="0"/>
                <a:ea typeface="Arial" charset="0"/>
                <a:cs typeface="Arial" charset="0"/>
              </a:rPr>
              <a:t>key,value</a:t>
            </a:r>
            <a:r>
              <a:rPr lang="en-US" dirty="0" smtClean="0">
                <a:latin typeface="Arial" charset="0"/>
                <a:ea typeface="Arial" charset="0"/>
                <a:cs typeface="Arial" charset="0"/>
              </a:rPr>
              <a:t>&gt; </a:t>
            </a:r>
            <a:endParaRPr lang="en-US" dirty="0">
              <a:latin typeface="Arial" charset="0"/>
              <a:ea typeface="Arial" charset="0"/>
              <a:cs typeface="Arial" charset="0"/>
            </a:endParaRPr>
          </a:p>
        </p:txBody>
      </p:sp>
      <p:sp>
        <p:nvSpPr>
          <p:cNvPr id="3" name="Content Placeholder 2"/>
          <p:cNvSpPr>
            <a:spLocks noGrp="1"/>
          </p:cNvSpPr>
          <p:nvPr>
            <p:ph idx="1"/>
          </p:nvPr>
        </p:nvSpPr>
        <p:spPr>
          <a:xfrm>
            <a:off x="257908" y="1258765"/>
            <a:ext cx="8530311" cy="5599235"/>
          </a:xfrm>
        </p:spPr>
        <p:txBody>
          <a:bodyPr>
            <a:normAutofit/>
          </a:bodyPr>
          <a:lstStyle/>
          <a:p>
            <a:r>
              <a:rPr lang="en-US" sz="1800" dirty="0" smtClean="0"/>
              <a:t>Unique key</a:t>
            </a:r>
          </a:p>
          <a:p>
            <a:r>
              <a:rPr lang="en-US" sz="1800" dirty="0" smtClean="0"/>
              <a:t>keys </a:t>
            </a:r>
            <a:r>
              <a:rPr lang="en-US" sz="1800" dirty="0"/>
              <a:t>are not restricted to numeric reference types. </a:t>
            </a:r>
            <a:endParaRPr lang="en-US" sz="1800" dirty="0" smtClean="0"/>
          </a:p>
          <a:p>
            <a:pPr lvl="1"/>
            <a:r>
              <a:rPr lang="en-US" sz="1600" dirty="0" smtClean="0"/>
              <a:t> Map &lt;Object, Object&gt; e.g., Map&lt;</a:t>
            </a:r>
            <a:r>
              <a:rPr lang="en-US" sz="1600" dirty="0" err="1" smtClean="0"/>
              <a:t>School,Student</a:t>
            </a:r>
            <a:r>
              <a:rPr lang="en-US" sz="1600" dirty="0" smtClean="0"/>
              <a:t>&gt;</a:t>
            </a:r>
          </a:p>
          <a:p>
            <a:r>
              <a:rPr lang="en-US" sz="1800" dirty="0" smtClean="0"/>
              <a:t>Important methods in Map interface</a:t>
            </a:r>
          </a:p>
          <a:p>
            <a:pPr lvl="1"/>
            <a:r>
              <a:rPr lang="en-US" sz="1600" dirty="0" smtClean="0"/>
              <a:t>public void put(Object key, Object value) : to insert an entry in this map</a:t>
            </a:r>
          </a:p>
          <a:p>
            <a:pPr lvl="1"/>
            <a:r>
              <a:rPr lang="en-US" sz="1600" dirty="0" smtClean="0"/>
              <a:t>public void </a:t>
            </a:r>
            <a:r>
              <a:rPr lang="en-US" sz="1600" dirty="0" err="1" smtClean="0"/>
              <a:t>putAll</a:t>
            </a:r>
            <a:r>
              <a:rPr lang="en-US" sz="1600" dirty="0" smtClean="0"/>
              <a:t>(Map map) : to insert a specified map in this map</a:t>
            </a:r>
          </a:p>
          <a:p>
            <a:pPr lvl="1"/>
            <a:r>
              <a:rPr lang="en-US" sz="1600" dirty="0" smtClean="0"/>
              <a:t>public Object get(Object key) : to return the value for the specified key</a:t>
            </a:r>
          </a:p>
          <a:p>
            <a:pPr lvl="1"/>
            <a:r>
              <a:rPr lang="en-US" sz="1600" dirty="0" smtClean="0"/>
              <a:t>public Object remove(Object key) : to delete the entry for the specified key</a:t>
            </a:r>
          </a:p>
          <a:p>
            <a:pPr lvl="1"/>
            <a:r>
              <a:rPr lang="en-US" sz="1600" dirty="0" smtClean="0"/>
              <a:t>public </a:t>
            </a:r>
            <a:r>
              <a:rPr lang="en-US" sz="1600" dirty="0" err="1" smtClean="0"/>
              <a:t>boolean</a:t>
            </a:r>
            <a:r>
              <a:rPr lang="en-US" sz="1600" dirty="0" smtClean="0"/>
              <a:t> </a:t>
            </a:r>
            <a:r>
              <a:rPr lang="en-US" sz="1600" dirty="0" err="1" smtClean="0"/>
              <a:t>containsKey</a:t>
            </a:r>
            <a:r>
              <a:rPr lang="en-US" sz="1600" dirty="0" smtClean="0"/>
              <a:t>(Object key) : to search the specified key in this map</a:t>
            </a:r>
          </a:p>
          <a:p>
            <a:pPr lvl="1"/>
            <a:r>
              <a:rPr lang="en-US" sz="1600" dirty="0" smtClean="0"/>
              <a:t>public Set </a:t>
            </a:r>
            <a:r>
              <a:rPr lang="en-US" sz="1600" dirty="0" err="1" smtClean="0"/>
              <a:t>keySet</a:t>
            </a:r>
            <a:r>
              <a:rPr lang="en-US" sz="1600" dirty="0" smtClean="0"/>
              <a:t>() : returns the Set view containing all the keys</a:t>
            </a:r>
          </a:p>
          <a:p>
            <a:pPr lvl="1"/>
            <a:r>
              <a:rPr lang="en-US" sz="1600" dirty="0" smtClean="0"/>
              <a:t>public Set </a:t>
            </a:r>
            <a:r>
              <a:rPr lang="en-US" sz="1600" dirty="0" err="1" smtClean="0"/>
              <a:t>entrySet</a:t>
            </a:r>
            <a:r>
              <a:rPr lang="en-US" sz="1600" dirty="0" smtClean="0"/>
              <a:t>() : returns the Set view containing al the entries (i.e., keys and values)</a:t>
            </a:r>
          </a:p>
          <a:p>
            <a:r>
              <a:rPr lang="en-US" sz="1800" dirty="0" smtClean="0"/>
              <a:t>Important Methods in </a:t>
            </a:r>
            <a:r>
              <a:rPr lang="en-US" sz="1800" dirty="0" err="1" smtClean="0"/>
              <a:t>Map.Entry</a:t>
            </a:r>
            <a:r>
              <a:rPr lang="en-US" sz="1800" dirty="0" smtClean="0"/>
              <a:t> interface</a:t>
            </a:r>
          </a:p>
          <a:p>
            <a:pPr lvl="1"/>
            <a:r>
              <a:rPr lang="en-US" sz="1600" dirty="0" smtClean="0"/>
              <a:t>public Object </a:t>
            </a:r>
            <a:r>
              <a:rPr lang="en-US" sz="1600" dirty="0" err="1" smtClean="0"/>
              <a:t>getKey</a:t>
            </a:r>
            <a:r>
              <a:rPr lang="en-US" sz="1600" dirty="0" smtClean="0"/>
              <a:t>() : is used to obtain key</a:t>
            </a:r>
          </a:p>
          <a:p>
            <a:pPr lvl="1"/>
            <a:r>
              <a:rPr lang="en-US" sz="1600" dirty="0" smtClean="0"/>
              <a:t>public Object </a:t>
            </a:r>
            <a:r>
              <a:rPr lang="en-US" sz="1600" dirty="0" err="1" smtClean="0"/>
              <a:t>getValue</a:t>
            </a:r>
            <a:r>
              <a:rPr lang="en-US" sz="1600" dirty="0" smtClean="0"/>
              <a:t>()  : is used to obtain value</a:t>
            </a:r>
            <a:endParaRPr lang="en-US" sz="1600" dirty="0"/>
          </a:p>
          <a:p>
            <a:endParaRPr lang="en-US" sz="1800" dirty="0"/>
          </a:p>
        </p:txBody>
      </p:sp>
    </p:spTree>
    <p:extLst>
      <p:ext uri="{BB962C8B-B14F-4D97-AF65-F5344CB8AC3E}">
        <p14:creationId xmlns:p14="http://schemas.microsoft.com/office/powerpoint/2010/main" val="1505516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31078"/>
            <a:ext cx="7313613" cy="868362"/>
          </a:xfrm>
        </p:spPr>
        <p:txBody>
          <a:bodyPr/>
          <a:lstStyle/>
          <a:p>
            <a:pPr algn="l"/>
            <a:r>
              <a:rPr lang="en-US" dirty="0" smtClean="0">
                <a:latin typeface="Arial" charset="0"/>
                <a:ea typeface="Arial" charset="0"/>
                <a:cs typeface="Arial" charset="0"/>
              </a:rPr>
              <a:t>Map vs. Array</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202153"/>
            <a:ext cx="7313613" cy="2473867"/>
          </a:xfrm>
        </p:spPr>
        <p:txBody>
          <a:bodyPr>
            <a:normAutofit/>
          </a:bodyPr>
          <a:lstStyle/>
          <a:p>
            <a:pPr>
              <a:spcBef>
                <a:spcPts val="200"/>
              </a:spcBef>
            </a:pPr>
            <a:r>
              <a:rPr lang="en-US" sz="1800" dirty="0" smtClean="0"/>
              <a:t>Standard array requires numeric index</a:t>
            </a:r>
          </a:p>
          <a:p>
            <a:pPr>
              <a:spcBef>
                <a:spcPts val="200"/>
              </a:spcBef>
            </a:pPr>
            <a:r>
              <a:rPr lang="en-US" sz="1800" dirty="0" smtClean="0"/>
              <a:t>Map key is either numeric or object.</a:t>
            </a:r>
          </a:p>
          <a:p>
            <a:pPr>
              <a:spcBef>
                <a:spcPts val="200"/>
              </a:spcBef>
            </a:pPr>
            <a:r>
              <a:rPr lang="en-US" sz="1800" dirty="0" smtClean="0"/>
              <a:t>Map key does not directly designate a position within the structure. </a:t>
            </a:r>
            <a:endParaRPr lang="en-US" sz="1800" dirty="0"/>
          </a:p>
        </p:txBody>
      </p:sp>
      <p:pic>
        <p:nvPicPr>
          <p:cNvPr id="4" name="Picture 3"/>
          <p:cNvPicPr>
            <a:picLocks noChangeAspect="1"/>
          </p:cNvPicPr>
          <p:nvPr/>
        </p:nvPicPr>
        <p:blipFill>
          <a:blip r:embed="rId2"/>
          <a:stretch>
            <a:fillRect/>
          </a:stretch>
        </p:blipFill>
        <p:spPr>
          <a:xfrm>
            <a:off x="4453235" y="2793179"/>
            <a:ext cx="4015445" cy="3735501"/>
          </a:xfrm>
          <a:prstGeom prst="rect">
            <a:avLst/>
          </a:prstGeom>
        </p:spPr>
      </p:pic>
      <p:grpSp>
        <p:nvGrpSpPr>
          <p:cNvPr id="10" name="Group 9"/>
          <p:cNvGrpSpPr/>
          <p:nvPr/>
        </p:nvGrpSpPr>
        <p:grpSpPr>
          <a:xfrm>
            <a:off x="682796" y="2793179"/>
            <a:ext cx="3620264" cy="3847297"/>
            <a:chOff x="682796" y="2793179"/>
            <a:chExt cx="3620264" cy="3847297"/>
          </a:xfrm>
        </p:grpSpPr>
        <p:pic>
          <p:nvPicPr>
            <p:cNvPr id="5" name="Picture 4"/>
            <p:cNvPicPr>
              <a:picLocks noChangeAspect="1"/>
            </p:cNvPicPr>
            <p:nvPr/>
          </p:nvPicPr>
          <p:blipFill>
            <a:blip r:embed="rId3"/>
            <a:stretch>
              <a:fillRect/>
            </a:stretch>
          </p:blipFill>
          <p:spPr>
            <a:xfrm>
              <a:off x="682796" y="2793179"/>
              <a:ext cx="3620264" cy="3847297"/>
            </a:xfrm>
            <a:prstGeom prst="rect">
              <a:avLst/>
            </a:prstGeom>
          </p:spPr>
        </p:pic>
        <p:sp>
          <p:nvSpPr>
            <p:cNvPr id="9" name="TextBox 8"/>
            <p:cNvSpPr txBox="1"/>
            <p:nvPr/>
          </p:nvSpPr>
          <p:spPr>
            <a:xfrm>
              <a:off x="2467616" y="4209005"/>
              <a:ext cx="1184736" cy="646331"/>
            </a:xfrm>
            <a:prstGeom prst="rect">
              <a:avLst/>
            </a:prstGeom>
            <a:solidFill>
              <a:srgbClr val="FFFFFF"/>
            </a:solidFill>
          </p:spPr>
          <p:txBody>
            <a:bodyPr wrap="square" rtlCol="0">
              <a:spAutoFit/>
            </a:bodyPr>
            <a:lstStyle/>
            <a:p>
              <a:endParaRPr lang="en-US" dirty="0" smtClean="0">
                <a:solidFill>
                  <a:schemeClr val="bg1"/>
                </a:solidFill>
              </a:endParaRPr>
            </a:p>
            <a:p>
              <a:endParaRPr lang="en-US" dirty="0">
                <a:solidFill>
                  <a:schemeClr val="bg1"/>
                </a:solidFill>
              </a:endParaRPr>
            </a:p>
          </p:txBody>
        </p:sp>
      </p:grpSp>
    </p:spTree>
    <p:extLst>
      <p:ext uri="{BB962C8B-B14F-4D97-AF65-F5344CB8AC3E}">
        <p14:creationId xmlns:p14="http://schemas.microsoft.com/office/powerpoint/2010/main" val="20559082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5392</TotalTime>
  <Words>2548</Words>
  <Application>Microsoft Macintosh PowerPoint</Application>
  <PresentationFormat>On-screen Show (4:3)</PresentationFormat>
  <Paragraphs>335</Paragraphs>
  <Slides>25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Apple Symbols</vt:lpstr>
      <vt:lpstr>Arial Black</vt:lpstr>
      <vt:lpstr>Calibri</vt:lpstr>
      <vt:lpstr>Cambria Math</vt:lpstr>
      <vt:lpstr>Courier</vt:lpstr>
      <vt:lpstr>Impact</vt:lpstr>
      <vt:lpstr>Rockwell</vt:lpstr>
      <vt:lpstr>Times New Roman</vt:lpstr>
      <vt:lpstr>Arial</vt:lpstr>
      <vt:lpstr>Inkwell</vt:lpstr>
      <vt:lpstr>IT306</vt:lpstr>
      <vt:lpstr>PowerPoint Presentation</vt:lpstr>
      <vt:lpstr>The Map Interface</vt:lpstr>
      <vt:lpstr>Map Interface cont.</vt:lpstr>
      <vt:lpstr>The Map Interface</vt:lpstr>
      <vt:lpstr>Map as an Abstract Type</vt:lpstr>
      <vt:lpstr>Map Operations</vt:lpstr>
      <vt:lpstr>Entry&lt;key,value&gt; </vt:lpstr>
      <vt:lpstr>Map vs. Array</vt:lpstr>
      <vt:lpstr>HashMap &amp; Hashtable</vt:lpstr>
      <vt:lpstr>HashMap</vt:lpstr>
      <vt:lpstr>How does HashMap work Internally?</vt:lpstr>
      <vt:lpstr>Cryptographic Hash Function</vt:lpstr>
      <vt:lpstr>Hash Function</vt:lpstr>
      <vt:lpstr>HashMap Capacity</vt:lpstr>
      <vt:lpstr>HashMap Capacity</vt:lpstr>
      <vt:lpstr>Hashtable</vt:lpstr>
      <vt:lpstr>Arrays vs. Hashtables</vt:lpstr>
      <vt:lpstr>Hashtable vs. HashMap</vt:lpstr>
      <vt:lpstr>Applications of Maps</vt:lpstr>
      <vt:lpstr>DNS Application Example</vt:lpstr>
      <vt:lpstr>Social Media Example</vt:lpstr>
      <vt:lpstr>Social Media Example</vt:lpstr>
      <vt:lpstr>Social Media Example</vt:lpstr>
      <vt:lpstr>Example Exercise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Microsoft Office User</cp:lastModifiedBy>
  <cp:revision>400</cp:revision>
  <dcterms:created xsi:type="dcterms:W3CDTF">2014-08-27T22:12:02Z</dcterms:created>
  <dcterms:modified xsi:type="dcterms:W3CDTF">2018-04-10T17:19:46Z</dcterms:modified>
</cp:coreProperties>
</file>